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9144000" cy="51435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2" d="100"/>
          <a:sy n="102" d="100"/>
        </p:scale>
        <p:origin x="826" y="7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594485"/>
            <a:ext cx="7772400" cy="1080135"/>
          </a:xfrm>
          <a:prstGeom prst="rect">
            <a:avLst/>
          </a:prstGeom>
        </p:spPr>
        <p:txBody>
          <a:bodyPr wrap="square" lIns="0" tIns="0" rIns="0" bIns="0">
            <a:spAutoFit/>
          </a:bodyPr>
          <a:lstStyle>
            <a:lvl1pPr>
              <a:defRPr sz="4200" b="0" i="0">
                <a:solidFill>
                  <a:srgbClr val="7F6000"/>
                </a:solidFill>
                <a:latin typeface="Calibri"/>
                <a:cs typeface="Calibri"/>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sz="1400" b="0" i="0">
                <a:solidFill>
                  <a:schemeClr val="bg1"/>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5/23/2024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7F6000"/>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1400" b="0" i="0">
                <a:solidFill>
                  <a:schemeClr val="bg1"/>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5/23/2024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7F6000"/>
                </a:solidFill>
                <a:latin typeface="Calibri"/>
                <a:cs typeface="Calibri"/>
              </a:defRPr>
            </a:lvl1pPr>
          </a:lstStyle>
          <a:p>
            <a:endParaRPr/>
          </a:p>
        </p:txBody>
      </p:sp>
      <p:sp>
        <p:nvSpPr>
          <p:cNvPr id="3" name="Holder 3"/>
          <p:cNvSpPr>
            <a:spLocks noGrp="1"/>
          </p:cNvSpPr>
          <p:nvPr>
            <p:ph sz="half" idx="2"/>
          </p:nvPr>
        </p:nvSpPr>
        <p:spPr>
          <a:xfrm>
            <a:off x="673924" y="1150683"/>
            <a:ext cx="3717290" cy="3390900"/>
          </a:xfrm>
          <a:prstGeom prst="rect">
            <a:avLst/>
          </a:prstGeom>
        </p:spPr>
        <p:txBody>
          <a:bodyPr wrap="square" lIns="0" tIns="0" rIns="0" bIns="0">
            <a:spAutoFit/>
          </a:bodyPr>
          <a:lstStyle>
            <a:lvl1pPr>
              <a:defRPr sz="1400" b="0" i="0">
                <a:solidFill>
                  <a:schemeClr val="bg1"/>
                </a:solidFill>
                <a:latin typeface="Verdana"/>
                <a:cs typeface="Verdana"/>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5/23/2024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7F6000"/>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5/23/2024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4000" cy="5143500"/>
          </a:xfrm>
          <a:custGeom>
            <a:avLst/>
            <a:gdLst/>
            <a:ahLst/>
            <a:cxnLst/>
            <a:rect l="l" t="t" r="r" b="b"/>
            <a:pathLst>
              <a:path w="9144000" h="5143500">
                <a:moveTo>
                  <a:pt x="9143999" y="5143499"/>
                </a:moveTo>
                <a:lnTo>
                  <a:pt x="0" y="5143499"/>
                </a:lnTo>
                <a:lnTo>
                  <a:pt x="0" y="0"/>
                </a:lnTo>
                <a:lnTo>
                  <a:pt x="9143999" y="0"/>
                </a:lnTo>
                <a:lnTo>
                  <a:pt x="9143999" y="5143499"/>
                </a:lnTo>
                <a:close/>
              </a:path>
            </a:pathLst>
          </a:custGeom>
          <a:solidFill>
            <a:srgbClr val="000000"/>
          </a:solidFill>
        </p:spPr>
        <p:txBody>
          <a:bodyPr wrap="square" lIns="0" tIns="0" rIns="0" bIns="0" rtlCol="0"/>
          <a:lstStyle/>
          <a:p>
            <a:endParaRPr/>
          </a:p>
        </p:txBody>
      </p:sp>
      <p:sp>
        <p:nvSpPr>
          <p:cNvPr id="17" name="bg object 17"/>
          <p:cNvSpPr/>
          <p:nvPr/>
        </p:nvSpPr>
        <p:spPr>
          <a:xfrm>
            <a:off x="0" y="-24"/>
            <a:ext cx="4552950" cy="5143500"/>
          </a:xfrm>
          <a:custGeom>
            <a:avLst/>
            <a:gdLst/>
            <a:ahLst/>
            <a:cxnLst/>
            <a:rect l="l" t="t" r="r" b="b"/>
            <a:pathLst>
              <a:path w="4552950" h="5143500">
                <a:moveTo>
                  <a:pt x="4552799" y="5143499"/>
                </a:moveTo>
                <a:lnTo>
                  <a:pt x="0" y="5143499"/>
                </a:lnTo>
                <a:lnTo>
                  <a:pt x="0" y="0"/>
                </a:lnTo>
                <a:lnTo>
                  <a:pt x="4552799" y="0"/>
                </a:lnTo>
                <a:lnTo>
                  <a:pt x="4552799" y="5143499"/>
                </a:lnTo>
                <a:close/>
              </a:path>
            </a:pathLst>
          </a:custGeom>
          <a:solidFill>
            <a:srgbClr val="FCD94B"/>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5/23/2024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4000" cy="5143500"/>
          </a:xfrm>
          <a:custGeom>
            <a:avLst/>
            <a:gdLst/>
            <a:ahLst/>
            <a:cxnLst/>
            <a:rect l="l" t="t" r="r" b="b"/>
            <a:pathLst>
              <a:path w="9144000" h="5143500">
                <a:moveTo>
                  <a:pt x="9143999" y="5143499"/>
                </a:moveTo>
                <a:lnTo>
                  <a:pt x="0" y="5143499"/>
                </a:lnTo>
                <a:lnTo>
                  <a:pt x="0" y="0"/>
                </a:lnTo>
                <a:lnTo>
                  <a:pt x="9143999" y="0"/>
                </a:lnTo>
                <a:lnTo>
                  <a:pt x="9143999" y="5143499"/>
                </a:lnTo>
                <a:close/>
              </a:path>
            </a:pathLst>
          </a:custGeom>
          <a:solidFill>
            <a:srgbClr val="000000"/>
          </a:solidFill>
        </p:spPr>
        <p:txBody>
          <a:bodyPr wrap="square" lIns="0" tIns="0" rIns="0" bIns="0" rtlCol="0"/>
          <a:lstStyle/>
          <a:p>
            <a:endParaRPr/>
          </a:p>
        </p:txBody>
      </p:sp>
      <p:sp>
        <p:nvSpPr>
          <p:cNvPr id="2" name="Holder 2"/>
          <p:cNvSpPr>
            <a:spLocks noGrp="1"/>
          </p:cNvSpPr>
          <p:nvPr>
            <p:ph type="title"/>
          </p:nvPr>
        </p:nvSpPr>
        <p:spPr>
          <a:xfrm>
            <a:off x="457975" y="231032"/>
            <a:ext cx="3700779" cy="726440"/>
          </a:xfrm>
          <a:prstGeom prst="rect">
            <a:avLst/>
          </a:prstGeom>
        </p:spPr>
        <p:txBody>
          <a:bodyPr wrap="square" lIns="0" tIns="0" rIns="0" bIns="0">
            <a:spAutoFit/>
          </a:bodyPr>
          <a:lstStyle>
            <a:lvl1pPr>
              <a:defRPr sz="4200" b="0" i="0">
                <a:solidFill>
                  <a:srgbClr val="7F6000"/>
                </a:solidFill>
                <a:latin typeface="Calibri"/>
                <a:cs typeface="Calibri"/>
              </a:defRPr>
            </a:lvl1pPr>
          </a:lstStyle>
          <a:p>
            <a:endParaRPr/>
          </a:p>
        </p:txBody>
      </p:sp>
      <p:sp>
        <p:nvSpPr>
          <p:cNvPr id="3" name="Holder 3"/>
          <p:cNvSpPr>
            <a:spLocks noGrp="1"/>
          </p:cNvSpPr>
          <p:nvPr>
            <p:ph type="body" idx="1"/>
          </p:nvPr>
        </p:nvSpPr>
        <p:spPr>
          <a:xfrm>
            <a:off x="436025" y="1813762"/>
            <a:ext cx="4460240" cy="1252220"/>
          </a:xfrm>
          <a:prstGeom prst="rect">
            <a:avLst/>
          </a:prstGeom>
        </p:spPr>
        <p:txBody>
          <a:bodyPr wrap="square" lIns="0" tIns="0" rIns="0" bIns="0">
            <a:spAutoFit/>
          </a:bodyPr>
          <a:lstStyle>
            <a:lvl1pPr>
              <a:defRPr sz="1400" b="0" i="0">
                <a:solidFill>
                  <a:schemeClr val="bg1"/>
                </a:solidFill>
                <a:latin typeface="Verdana"/>
                <a:cs typeface="Verdana"/>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5/23/2024</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hyperlink" Target="https://mempool.space/address/bc1qspaszc5tudr8j9j8099g8nh9wup47peyefldke"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78048" y="0"/>
            <a:ext cx="7092326" cy="5143499"/>
            <a:chOff x="778048" y="0"/>
            <a:chExt cx="7092326" cy="5143499"/>
          </a:xfrm>
        </p:grpSpPr>
        <p:pic>
          <p:nvPicPr>
            <p:cNvPr id="3" name="object 3"/>
            <p:cNvPicPr/>
            <p:nvPr/>
          </p:nvPicPr>
          <p:blipFill>
            <a:blip r:embed="rId2" cstate="print"/>
            <a:stretch>
              <a:fillRect/>
            </a:stretch>
          </p:blipFill>
          <p:spPr>
            <a:xfrm>
              <a:off x="1837125" y="0"/>
              <a:ext cx="6033249" cy="5143499"/>
            </a:xfrm>
            <a:prstGeom prst="rect">
              <a:avLst/>
            </a:prstGeom>
          </p:spPr>
        </p:pic>
        <p:sp>
          <p:nvSpPr>
            <p:cNvPr id="4" name="object 4"/>
            <p:cNvSpPr/>
            <p:nvPr/>
          </p:nvSpPr>
          <p:spPr>
            <a:xfrm>
              <a:off x="778048" y="3776700"/>
              <a:ext cx="4327352" cy="692150"/>
            </a:xfrm>
            <a:custGeom>
              <a:avLst/>
              <a:gdLst/>
              <a:ahLst/>
              <a:cxnLst/>
              <a:rect l="l" t="t" r="r" b="b"/>
              <a:pathLst>
                <a:path w="3135629" h="692150">
                  <a:moveTo>
                    <a:pt x="0" y="345899"/>
                  </a:moveTo>
                  <a:lnTo>
                    <a:pt x="3157" y="298963"/>
                  </a:lnTo>
                  <a:lnTo>
                    <a:pt x="12355" y="253946"/>
                  </a:lnTo>
                  <a:lnTo>
                    <a:pt x="27182" y="211260"/>
                  </a:lnTo>
                  <a:lnTo>
                    <a:pt x="47225" y="171317"/>
                  </a:lnTo>
                  <a:lnTo>
                    <a:pt x="72072" y="134530"/>
                  </a:lnTo>
                  <a:lnTo>
                    <a:pt x="101311" y="101311"/>
                  </a:lnTo>
                  <a:lnTo>
                    <a:pt x="134530" y="72072"/>
                  </a:lnTo>
                  <a:lnTo>
                    <a:pt x="171317" y="47225"/>
                  </a:lnTo>
                  <a:lnTo>
                    <a:pt x="211260" y="27182"/>
                  </a:lnTo>
                  <a:lnTo>
                    <a:pt x="253946" y="12355"/>
                  </a:lnTo>
                  <a:lnTo>
                    <a:pt x="298963" y="3157"/>
                  </a:lnTo>
                  <a:lnTo>
                    <a:pt x="345899" y="0"/>
                  </a:lnTo>
                  <a:lnTo>
                    <a:pt x="2789399" y="0"/>
                  </a:lnTo>
                  <a:lnTo>
                    <a:pt x="2843837" y="4309"/>
                  </a:lnTo>
                  <a:lnTo>
                    <a:pt x="2896443" y="16979"/>
                  </a:lnTo>
                  <a:lnTo>
                    <a:pt x="2946290" y="37626"/>
                  </a:lnTo>
                  <a:lnTo>
                    <a:pt x="2992448" y="65865"/>
                  </a:lnTo>
                  <a:lnTo>
                    <a:pt x="3033988" y="101311"/>
                  </a:lnTo>
                  <a:lnTo>
                    <a:pt x="3069434" y="142851"/>
                  </a:lnTo>
                  <a:lnTo>
                    <a:pt x="3097673" y="189009"/>
                  </a:lnTo>
                  <a:lnTo>
                    <a:pt x="3118320" y="238856"/>
                  </a:lnTo>
                  <a:lnTo>
                    <a:pt x="3130990" y="291462"/>
                  </a:lnTo>
                  <a:lnTo>
                    <a:pt x="3135299" y="345899"/>
                  </a:lnTo>
                  <a:lnTo>
                    <a:pt x="3132142" y="392836"/>
                  </a:lnTo>
                  <a:lnTo>
                    <a:pt x="3122944" y="437853"/>
                  </a:lnTo>
                  <a:lnTo>
                    <a:pt x="3108117" y="480539"/>
                  </a:lnTo>
                  <a:lnTo>
                    <a:pt x="3088074" y="520482"/>
                  </a:lnTo>
                  <a:lnTo>
                    <a:pt x="3063227" y="557269"/>
                  </a:lnTo>
                  <a:lnTo>
                    <a:pt x="3033988" y="590488"/>
                  </a:lnTo>
                  <a:lnTo>
                    <a:pt x="3000769" y="619727"/>
                  </a:lnTo>
                  <a:lnTo>
                    <a:pt x="2963982" y="644574"/>
                  </a:lnTo>
                  <a:lnTo>
                    <a:pt x="2924039" y="664617"/>
                  </a:lnTo>
                  <a:lnTo>
                    <a:pt x="2881353" y="679444"/>
                  </a:lnTo>
                  <a:lnTo>
                    <a:pt x="2836336" y="688642"/>
                  </a:lnTo>
                  <a:lnTo>
                    <a:pt x="2789399" y="691799"/>
                  </a:lnTo>
                  <a:lnTo>
                    <a:pt x="345899" y="691799"/>
                  </a:lnTo>
                  <a:lnTo>
                    <a:pt x="298963" y="688642"/>
                  </a:lnTo>
                  <a:lnTo>
                    <a:pt x="253946" y="679444"/>
                  </a:lnTo>
                  <a:lnTo>
                    <a:pt x="211260" y="664617"/>
                  </a:lnTo>
                  <a:lnTo>
                    <a:pt x="171317" y="644574"/>
                  </a:lnTo>
                  <a:lnTo>
                    <a:pt x="134530" y="619727"/>
                  </a:lnTo>
                  <a:lnTo>
                    <a:pt x="101311" y="590488"/>
                  </a:lnTo>
                  <a:lnTo>
                    <a:pt x="72072" y="557269"/>
                  </a:lnTo>
                  <a:lnTo>
                    <a:pt x="47225" y="520482"/>
                  </a:lnTo>
                  <a:lnTo>
                    <a:pt x="27182" y="480539"/>
                  </a:lnTo>
                  <a:lnTo>
                    <a:pt x="12355" y="437853"/>
                  </a:lnTo>
                  <a:lnTo>
                    <a:pt x="3157" y="392836"/>
                  </a:lnTo>
                  <a:lnTo>
                    <a:pt x="0" y="345899"/>
                  </a:lnTo>
                  <a:close/>
                </a:path>
              </a:pathLst>
            </a:custGeom>
            <a:ln w="38099">
              <a:solidFill>
                <a:srgbClr val="FFFFFF"/>
              </a:solidFill>
            </a:ln>
          </p:spPr>
          <p:txBody>
            <a:bodyPr wrap="square" lIns="0" tIns="0" rIns="0" bIns="0" rtlCol="0"/>
            <a:lstStyle/>
            <a:p>
              <a:endParaRPr/>
            </a:p>
          </p:txBody>
        </p:sp>
      </p:grpSp>
      <p:sp>
        <p:nvSpPr>
          <p:cNvPr id="5" name="object 5"/>
          <p:cNvSpPr txBox="1"/>
          <p:nvPr/>
        </p:nvSpPr>
        <p:spPr>
          <a:xfrm>
            <a:off x="1511468" y="3992880"/>
            <a:ext cx="3441532" cy="274434"/>
          </a:xfrm>
          <a:prstGeom prst="rect">
            <a:avLst/>
          </a:prstGeom>
        </p:spPr>
        <p:txBody>
          <a:bodyPr vert="horz" wrap="square" lIns="0" tIns="12700" rIns="0" bIns="0" rtlCol="0">
            <a:spAutoFit/>
          </a:bodyPr>
          <a:lstStyle/>
          <a:p>
            <a:pPr marL="12700">
              <a:lnSpc>
                <a:spcPct val="100000"/>
              </a:lnSpc>
              <a:spcBef>
                <a:spcPts val="100"/>
              </a:spcBef>
            </a:pPr>
            <a:r>
              <a:rPr lang="vi-VN" sz="1700" spc="50" dirty="0">
                <a:solidFill>
                  <a:srgbClr val="FFFFFF"/>
                </a:solidFill>
                <a:latin typeface="Calibri"/>
                <a:cs typeface="Calibri"/>
              </a:rPr>
              <a:t>Thông điệp</a:t>
            </a:r>
            <a:r>
              <a:rPr lang="en-US" sz="1700" spc="50" dirty="0">
                <a:solidFill>
                  <a:srgbClr val="FFFFFF"/>
                </a:solidFill>
                <a:latin typeface="Calibri"/>
                <a:cs typeface="Calibri"/>
              </a:rPr>
              <a:t> </a:t>
            </a:r>
            <a:r>
              <a:rPr lang="vi-VN" sz="1700" spc="50" dirty="0">
                <a:solidFill>
                  <a:srgbClr val="FFFFFF"/>
                </a:solidFill>
                <a:latin typeface="Calibri"/>
                <a:cs typeface="Calibri"/>
              </a:rPr>
              <a:t>đúng cần được xác thực</a:t>
            </a:r>
            <a:r>
              <a:rPr sz="1700" spc="-10" dirty="0">
                <a:solidFill>
                  <a:srgbClr val="FFFFFF"/>
                </a:solidFill>
                <a:latin typeface="Calibri"/>
                <a:cs typeface="Calibri"/>
              </a:rPr>
              <a:t>!</a:t>
            </a:r>
            <a:endParaRPr sz="1700" dirty="0">
              <a:latin typeface="Calibri"/>
              <a:cs typeface="Calibri"/>
            </a:endParaRPr>
          </a:p>
        </p:txBody>
      </p:sp>
      <p:sp>
        <p:nvSpPr>
          <p:cNvPr id="6" name="object 6"/>
          <p:cNvSpPr txBox="1">
            <a:spLocks noGrp="1"/>
          </p:cNvSpPr>
          <p:nvPr>
            <p:ph type="title"/>
          </p:nvPr>
        </p:nvSpPr>
        <p:spPr>
          <a:xfrm>
            <a:off x="752325" y="385063"/>
            <a:ext cx="6105675" cy="3130024"/>
          </a:xfrm>
          <a:prstGeom prst="rect">
            <a:avLst/>
          </a:prstGeom>
        </p:spPr>
        <p:txBody>
          <a:bodyPr vert="horz" wrap="square" lIns="0" tIns="267335" rIns="0" bIns="0" rtlCol="0">
            <a:spAutoFit/>
          </a:bodyPr>
          <a:lstStyle/>
          <a:p>
            <a:pPr marL="12700" marR="5080">
              <a:lnSpc>
                <a:spcPts val="11120"/>
              </a:lnSpc>
              <a:spcBef>
                <a:spcPts val="2105"/>
              </a:spcBef>
            </a:pPr>
            <a:r>
              <a:rPr lang="vi-VN" sz="10900" spc="-1455" dirty="0">
                <a:solidFill>
                  <a:srgbClr val="FFFFFF"/>
                </a:solidFill>
              </a:rPr>
              <a:t>TRANH CÃI</a:t>
            </a:r>
            <a:br>
              <a:rPr lang="vi-VN" sz="10900" spc="-1195" dirty="0">
                <a:solidFill>
                  <a:srgbClr val="FCD94B"/>
                </a:solidFill>
              </a:rPr>
            </a:br>
            <a:r>
              <a:rPr sz="10900" spc="-1195" dirty="0">
                <a:solidFill>
                  <a:srgbClr val="FCD94B"/>
                </a:solidFill>
              </a:rPr>
              <a:t>BITCOIN</a:t>
            </a:r>
            <a:endParaRPr sz="10900" dirty="0"/>
          </a:p>
        </p:txBody>
      </p:sp>
      <p:grpSp>
        <p:nvGrpSpPr>
          <p:cNvPr id="7" name="object 7"/>
          <p:cNvGrpSpPr/>
          <p:nvPr/>
        </p:nvGrpSpPr>
        <p:grpSpPr>
          <a:xfrm>
            <a:off x="861645" y="3880224"/>
            <a:ext cx="565150" cy="499745"/>
            <a:chOff x="951262" y="3863437"/>
            <a:chExt cx="565150" cy="499745"/>
          </a:xfrm>
        </p:grpSpPr>
        <p:sp>
          <p:nvSpPr>
            <p:cNvPr id="8" name="object 8"/>
            <p:cNvSpPr/>
            <p:nvPr/>
          </p:nvSpPr>
          <p:spPr>
            <a:xfrm>
              <a:off x="956024" y="3868199"/>
              <a:ext cx="555625" cy="490220"/>
            </a:xfrm>
            <a:custGeom>
              <a:avLst/>
              <a:gdLst/>
              <a:ahLst/>
              <a:cxnLst/>
              <a:rect l="l" t="t" r="r" b="b"/>
              <a:pathLst>
                <a:path w="555625" h="490220">
                  <a:moveTo>
                    <a:pt x="277649" y="489899"/>
                  </a:moveTo>
                  <a:lnTo>
                    <a:pt x="227742" y="485953"/>
                  </a:lnTo>
                  <a:lnTo>
                    <a:pt x="180768" y="474575"/>
                  </a:lnTo>
                  <a:lnTo>
                    <a:pt x="137514" y="456457"/>
                  </a:lnTo>
                  <a:lnTo>
                    <a:pt x="98763" y="432290"/>
                  </a:lnTo>
                  <a:lnTo>
                    <a:pt x="65299" y="402768"/>
                  </a:lnTo>
                  <a:lnTo>
                    <a:pt x="37907" y="368580"/>
                  </a:lnTo>
                  <a:lnTo>
                    <a:pt x="17370" y="330420"/>
                  </a:lnTo>
                  <a:lnTo>
                    <a:pt x="4473" y="288980"/>
                  </a:lnTo>
                  <a:lnTo>
                    <a:pt x="0" y="244949"/>
                  </a:lnTo>
                  <a:lnTo>
                    <a:pt x="4473" y="200919"/>
                  </a:lnTo>
                  <a:lnTo>
                    <a:pt x="17370" y="159479"/>
                  </a:lnTo>
                  <a:lnTo>
                    <a:pt x="37907" y="121319"/>
                  </a:lnTo>
                  <a:lnTo>
                    <a:pt x="65299" y="87131"/>
                  </a:lnTo>
                  <a:lnTo>
                    <a:pt x="98763" y="57609"/>
                  </a:lnTo>
                  <a:lnTo>
                    <a:pt x="137514" y="33442"/>
                  </a:lnTo>
                  <a:lnTo>
                    <a:pt x="180768" y="15324"/>
                  </a:lnTo>
                  <a:lnTo>
                    <a:pt x="227742" y="3946"/>
                  </a:lnTo>
                  <a:lnTo>
                    <a:pt x="277649" y="0"/>
                  </a:lnTo>
                  <a:lnTo>
                    <a:pt x="327557" y="3946"/>
                  </a:lnTo>
                  <a:lnTo>
                    <a:pt x="374531" y="15324"/>
                  </a:lnTo>
                  <a:lnTo>
                    <a:pt x="417785" y="33442"/>
                  </a:lnTo>
                  <a:lnTo>
                    <a:pt x="456536" y="57609"/>
                  </a:lnTo>
                  <a:lnTo>
                    <a:pt x="490000" y="87131"/>
                  </a:lnTo>
                  <a:lnTo>
                    <a:pt x="517392" y="121319"/>
                  </a:lnTo>
                  <a:lnTo>
                    <a:pt x="537929" y="159479"/>
                  </a:lnTo>
                  <a:lnTo>
                    <a:pt x="550826" y="200919"/>
                  </a:lnTo>
                  <a:lnTo>
                    <a:pt x="555299" y="244949"/>
                  </a:lnTo>
                  <a:lnTo>
                    <a:pt x="550826" y="288980"/>
                  </a:lnTo>
                  <a:lnTo>
                    <a:pt x="537929" y="330420"/>
                  </a:lnTo>
                  <a:lnTo>
                    <a:pt x="517392" y="368580"/>
                  </a:lnTo>
                  <a:lnTo>
                    <a:pt x="490000" y="402768"/>
                  </a:lnTo>
                  <a:lnTo>
                    <a:pt x="456536" y="432290"/>
                  </a:lnTo>
                  <a:lnTo>
                    <a:pt x="417785" y="456457"/>
                  </a:lnTo>
                  <a:lnTo>
                    <a:pt x="374531" y="474575"/>
                  </a:lnTo>
                  <a:lnTo>
                    <a:pt x="327557" y="485953"/>
                  </a:lnTo>
                  <a:lnTo>
                    <a:pt x="277649" y="489899"/>
                  </a:lnTo>
                  <a:close/>
                </a:path>
              </a:pathLst>
            </a:custGeom>
            <a:solidFill>
              <a:srgbClr val="FFFFFF"/>
            </a:solidFill>
          </p:spPr>
          <p:txBody>
            <a:bodyPr wrap="square" lIns="0" tIns="0" rIns="0" bIns="0" rtlCol="0"/>
            <a:lstStyle/>
            <a:p>
              <a:endParaRPr/>
            </a:p>
          </p:txBody>
        </p:sp>
        <p:sp>
          <p:nvSpPr>
            <p:cNvPr id="9" name="object 9"/>
            <p:cNvSpPr/>
            <p:nvPr/>
          </p:nvSpPr>
          <p:spPr>
            <a:xfrm>
              <a:off x="956024" y="3868199"/>
              <a:ext cx="555625" cy="490220"/>
            </a:xfrm>
            <a:custGeom>
              <a:avLst/>
              <a:gdLst/>
              <a:ahLst/>
              <a:cxnLst/>
              <a:rect l="l" t="t" r="r" b="b"/>
              <a:pathLst>
                <a:path w="555625" h="490220">
                  <a:moveTo>
                    <a:pt x="0" y="244949"/>
                  </a:moveTo>
                  <a:lnTo>
                    <a:pt x="4473" y="200919"/>
                  </a:lnTo>
                  <a:lnTo>
                    <a:pt x="17370" y="159479"/>
                  </a:lnTo>
                  <a:lnTo>
                    <a:pt x="37907" y="121319"/>
                  </a:lnTo>
                  <a:lnTo>
                    <a:pt x="65299" y="87131"/>
                  </a:lnTo>
                  <a:lnTo>
                    <a:pt x="98763" y="57609"/>
                  </a:lnTo>
                  <a:lnTo>
                    <a:pt x="137514" y="33442"/>
                  </a:lnTo>
                  <a:lnTo>
                    <a:pt x="180768" y="15324"/>
                  </a:lnTo>
                  <a:lnTo>
                    <a:pt x="227742" y="3946"/>
                  </a:lnTo>
                  <a:lnTo>
                    <a:pt x="277649" y="0"/>
                  </a:lnTo>
                  <a:lnTo>
                    <a:pt x="327557" y="3946"/>
                  </a:lnTo>
                  <a:lnTo>
                    <a:pt x="374531" y="15324"/>
                  </a:lnTo>
                  <a:lnTo>
                    <a:pt x="417785" y="33442"/>
                  </a:lnTo>
                  <a:lnTo>
                    <a:pt x="456536" y="57609"/>
                  </a:lnTo>
                  <a:lnTo>
                    <a:pt x="490000" y="87131"/>
                  </a:lnTo>
                  <a:lnTo>
                    <a:pt x="517392" y="121319"/>
                  </a:lnTo>
                  <a:lnTo>
                    <a:pt x="537929" y="159479"/>
                  </a:lnTo>
                  <a:lnTo>
                    <a:pt x="550826" y="200919"/>
                  </a:lnTo>
                  <a:lnTo>
                    <a:pt x="555299" y="244949"/>
                  </a:lnTo>
                  <a:lnTo>
                    <a:pt x="550826" y="288980"/>
                  </a:lnTo>
                  <a:lnTo>
                    <a:pt x="537929" y="330420"/>
                  </a:lnTo>
                  <a:lnTo>
                    <a:pt x="517392" y="368580"/>
                  </a:lnTo>
                  <a:lnTo>
                    <a:pt x="490000" y="402768"/>
                  </a:lnTo>
                  <a:lnTo>
                    <a:pt x="456536" y="432290"/>
                  </a:lnTo>
                  <a:lnTo>
                    <a:pt x="417785" y="456457"/>
                  </a:lnTo>
                  <a:lnTo>
                    <a:pt x="374531" y="474575"/>
                  </a:lnTo>
                  <a:lnTo>
                    <a:pt x="327557" y="485953"/>
                  </a:lnTo>
                  <a:lnTo>
                    <a:pt x="277649" y="489899"/>
                  </a:lnTo>
                  <a:lnTo>
                    <a:pt x="227742" y="485953"/>
                  </a:lnTo>
                  <a:lnTo>
                    <a:pt x="180768" y="474575"/>
                  </a:lnTo>
                  <a:lnTo>
                    <a:pt x="137514" y="456457"/>
                  </a:lnTo>
                  <a:lnTo>
                    <a:pt x="98763" y="432290"/>
                  </a:lnTo>
                  <a:lnTo>
                    <a:pt x="65299" y="402768"/>
                  </a:lnTo>
                  <a:lnTo>
                    <a:pt x="37907" y="368580"/>
                  </a:lnTo>
                  <a:lnTo>
                    <a:pt x="17370" y="330420"/>
                  </a:lnTo>
                  <a:lnTo>
                    <a:pt x="4473" y="288980"/>
                  </a:lnTo>
                  <a:lnTo>
                    <a:pt x="0" y="244949"/>
                  </a:lnTo>
                  <a:close/>
                </a:path>
              </a:pathLst>
            </a:custGeom>
            <a:ln w="9524">
              <a:solidFill>
                <a:srgbClr val="595959"/>
              </a:solidFill>
            </a:ln>
          </p:spPr>
          <p:txBody>
            <a:bodyPr wrap="square" lIns="0" tIns="0" rIns="0" bIns="0" rtlCol="0"/>
            <a:lstStyle/>
            <a:p>
              <a:endParaRPr/>
            </a:p>
          </p:txBody>
        </p:sp>
        <p:sp>
          <p:nvSpPr>
            <p:cNvPr id="10" name="object 10"/>
            <p:cNvSpPr/>
            <p:nvPr/>
          </p:nvSpPr>
          <p:spPr>
            <a:xfrm>
              <a:off x="1074361" y="3959339"/>
              <a:ext cx="318770" cy="307975"/>
            </a:xfrm>
            <a:custGeom>
              <a:avLst/>
              <a:gdLst/>
              <a:ahLst/>
              <a:cxnLst/>
              <a:rect l="l" t="t" r="r" b="b"/>
              <a:pathLst>
                <a:path w="318769" h="307975">
                  <a:moveTo>
                    <a:pt x="268295" y="307619"/>
                  </a:moveTo>
                  <a:lnTo>
                    <a:pt x="159313" y="204210"/>
                  </a:lnTo>
                  <a:lnTo>
                    <a:pt x="50331" y="307619"/>
                  </a:lnTo>
                  <a:lnTo>
                    <a:pt x="0" y="254576"/>
                  </a:lnTo>
                  <a:lnTo>
                    <a:pt x="106196" y="153809"/>
                  </a:lnTo>
                  <a:lnTo>
                    <a:pt x="0" y="53043"/>
                  </a:lnTo>
                  <a:lnTo>
                    <a:pt x="50331" y="0"/>
                  </a:lnTo>
                  <a:lnTo>
                    <a:pt x="159313" y="103409"/>
                  </a:lnTo>
                  <a:lnTo>
                    <a:pt x="268295" y="0"/>
                  </a:lnTo>
                  <a:lnTo>
                    <a:pt x="318626" y="53043"/>
                  </a:lnTo>
                  <a:lnTo>
                    <a:pt x="212430" y="153809"/>
                  </a:lnTo>
                  <a:lnTo>
                    <a:pt x="318626" y="254576"/>
                  </a:lnTo>
                  <a:lnTo>
                    <a:pt x="268295" y="307619"/>
                  </a:lnTo>
                  <a:close/>
                </a:path>
              </a:pathLst>
            </a:custGeom>
            <a:solidFill>
              <a:srgbClr val="000000"/>
            </a:solidFill>
          </p:spPr>
          <p:txBody>
            <a:bodyPr wrap="square" lIns="0" tIns="0" rIns="0" bIns="0" rtlCol="0"/>
            <a:lstStyle/>
            <a:p>
              <a:endParaRPr/>
            </a:p>
          </p:txBody>
        </p:sp>
      </p:grpSp>
      <p:sp>
        <p:nvSpPr>
          <p:cNvPr id="11" name="object 11"/>
          <p:cNvSpPr txBox="1"/>
          <p:nvPr/>
        </p:nvSpPr>
        <p:spPr>
          <a:xfrm>
            <a:off x="7671950" y="403749"/>
            <a:ext cx="1472565" cy="446405"/>
          </a:xfrm>
          <a:prstGeom prst="rect">
            <a:avLst/>
          </a:prstGeom>
          <a:solidFill>
            <a:srgbClr val="FCD94B"/>
          </a:solidFill>
        </p:spPr>
        <p:txBody>
          <a:bodyPr vert="horz" wrap="square" lIns="0" tIns="76835" rIns="0" bIns="0" rtlCol="0">
            <a:spAutoFit/>
          </a:bodyPr>
          <a:lstStyle/>
          <a:p>
            <a:pPr marL="85725">
              <a:lnSpc>
                <a:spcPct val="100000"/>
              </a:lnSpc>
              <a:spcBef>
                <a:spcPts val="605"/>
              </a:spcBef>
            </a:pPr>
            <a:r>
              <a:rPr sz="1700" spc="45" dirty="0">
                <a:solidFill>
                  <a:srgbClr val="222222"/>
                </a:solidFill>
                <a:latin typeface="Tahoma"/>
                <a:cs typeface="Tahoma"/>
              </a:rPr>
              <a:t>@anilsaidso</a:t>
            </a:r>
            <a:endParaRPr sz="1700">
              <a:latin typeface="Tahoma"/>
              <a:cs typeface="Tahom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5269500" y="2476739"/>
            <a:ext cx="2306320" cy="2623820"/>
            <a:chOff x="5269500" y="2476739"/>
            <a:chExt cx="2306320" cy="2623820"/>
          </a:xfrm>
        </p:grpSpPr>
        <p:pic>
          <p:nvPicPr>
            <p:cNvPr id="3" name="object 3"/>
            <p:cNvPicPr/>
            <p:nvPr/>
          </p:nvPicPr>
          <p:blipFill>
            <a:blip r:embed="rId2" cstate="print"/>
            <a:stretch>
              <a:fillRect/>
            </a:stretch>
          </p:blipFill>
          <p:spPr>
            <a:xfrm>
              <a:off x="5269500" y="2794079"/>
              <a:ext cx="2306249" cy="2306249"/>
            </a:xfrm>
            <a:prstGeom prst="rect">
              <a:avLst/>
            </a:prstGeom>
          </p:spPr>
        </p:pic>
        <p:pic>
          <p:nvPicPr>
            <p:cNvPr id="4" name="object 4"/>
            <p:cNvPicPr/>
            <p:nvPr/>
          </p:nvPicPr>
          <p:blipFill>
            <a:blip r:embed="rId3" cstate="print"/>
            <a:stretch>
              <a:fillRect/>
            </a:stretch>
          </p:blipFill>
          <p:spPr>
            <a:xfrm>
              <a:off x="5686575" y="2476739"/>
              <a:ext cx="1472099" cy="1427211"/>
            </a:xfrm>
            <a:prstGeom prst="rect">
              <a:avLst/>
            </a:prstGeom>
          </p:spPr>
        </p:pic>
      </p:grpSp>
      <p:sp>
        <p:nvSpPr>
          <p:cNvPr id="5" name="object 5"/>
          <p:cNvSpPr txBox="1">
            <a:spLocks noGrp="1"/>
          </p:cNvSpPr>
          <p:nvPr>
            <p:ph type="title"/>
          </p:nvPr>
        </p:nvSpPr>
        <p:spPr>
          <a:xfrm>
            <a:off x="457975" y="231032"/>
            <a:ext cx="4418825" cy="719136"/>
          </a:xfrm>
          <a:prstGeom prst="rect">
            <a:avLst/>
          </a:prstGeom>
        </p:spPr>
        <p:txBody>
          <a:bodyPr vert="horz" wrap="square" lIns="0" tIns="194021" rIns="0" bIns="0" rtlCol="0">
            <a:spAutoFit/>
          </a:bodyPr>
          <a:lstStyle/>
          <a:p>
            <a:pPr marL="239395">
              <a:lnSpc>
                <a:spcPct val="100000"/>
              </a:lnSpc>
              <a:spcBef>
                <a:spcPts val="100"/>
              </a:spcBef>
            </a:pPr>
            <a:r>
              <a:rPr lang="vi-VN" sz="3400" dirty="0">
                <a:solidFill>
                  <a:srgbClr val="FFFFFF"/>
                </a:solidFill>
              </a:rPr>
              <a:t>PHỤ THUỘC </a:t>
            </a:r>
            <a:r>
              <a:rPr sz="3400" dirty="0">
                <a:solidFill>
                  <a:srgbClr val="FCD94B"/>
                </a:solidFill>
              </a:rPr>
              <a:t>INTERNET</a:t>
            </a:r>
            <a:endParaRPr sz="3400" dirty="0"/>
          </a:p>
        </p:txBody>
      </p:sp>
      <p:sp>
        <p:nvSpPr>
          <p:cNvPr id="6" name="object 6"/>
          <p:cNvSpPr txBox="1">
            <a:spLocks noGrp="1"/>
          </p:cNvSpPr>
          <p:nvPr>
            <p:ph sz="half" idx="2"/>
          </p:nvPr>
        </p:nvSpPr>
        <p:spPr>
          <a:xfrm>
            <a:off x="673924" y="1150683"/>
            <a:ext cx="3898076" cy="3636316"/>
          </a:xfrm>
          <a:prstGeom prst="rect">
            <a:avLst/>
          </a:prstGeom>
        </p:spPr>
        <p:txBody>
          <a:bodyPr vert="horz" wrap="square" lIns="0" tIns="12700" rIns="0" bIns="0" rtlCol="0">
            <a:spAutoFit/>
          </a:bodyPr>
          <a:lstStyle/>
          <a:p>
            <a:pPr marL="12700" marR="5080" algn="l">
              <a:lnSpc>
                <a:spcPct val="114999"/>
              </a:lnSpc>
              <a:spcBef>
                <a:spcPts val="100"/>
              </a:spcBef>
            </a:pPr>
            <a:r>
              <a:rPr lang="vi-VN" dirty="0"/>
              <a:t>Rủi ro không thể truy cập internet do sự cố hạ tầng, thiên tai hoặc ngừng hoạt động có chủ đích là một lo ngại chính đáng. May mắn là có một số phương pháp để giao dịch bitcoin ngoại tuyến thông qua các mạng viễn thông khác</a:t>
            </a:r>
            <a:r>
              <a:rPr dirty="0"/>
              <a:t>.</a:t>
            </a:r>
          </a:p>
          <a:p>
            <a:pPr marL="12700" marR="99060">
              <a:lnSpc>
                <a:spcPct val="114999"/>
              </a:lnSpc>
              <a:spcBef>
                <a:spcPts val="1380"/>
              </a:spcBef>
            </a:pPr>
            <a:r>
              <a:rPr lang="vi-VN" dirty="0"/>
              <a:t>Với việc gửi bitcoin qua chuỗi khối dữ liệu, một giao dịch đã được ký chỉ cần đến một máy chủ duy nhất sẽ được phát tán ra toàn mạng lưới sẽ được các máy đào thêm vào trong một khối dữ liệu tương lai. Một số phương pháp khác đã được sử dụng để làm điều này, như truyền các giao dịch tới internet.</a:t>
            </a:r>
            <a:endParaRPr dirty="0"/>
          </a:p>
        </p:txBody>
      </p:sp>
      <p:sp>
        <p:nvSpPr>
          <p:cNvPr id="7" name="object 7"/>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
        <p:nvSpPr>
          <p:cNvPr id="8" name="object 8"/>
          <p:cNvSpPr txBox="1"/>
          <p:nvPr/>
        </p:nvSpPr>
        <p:spPr>
          <a:xfrm>
            <a:off x="5105400" y="1150683"/>
            <a:ext cx="3717290" cy="1226939"/>
          </a:xfrm>
          <a:prstGeom prst="rect">
            <a:avLst/>
          </a:prstGeom>
        </p:spPr>
        <p:txBody>
          <a:bodyPr vert="horz" wrap="square" lIns="0" tIns="12700" rIns="0" bIns="0" rtlCol="0">
            <a:spAutoFit/>
          </a:bodyPr>
          <a:lstStyle/>
          <a:p>
            <a:pPr marL="12700" marR="434340">
              <a:lnSpc>
                <a:spcPct val="114999"/>
              </a:lnSpc>
              <a:spcBef>
                <a:spcPts val="100"/>
              </a:spcBef>
            </a:pPr>
            <a:r>
              <a:rPr lang="en-AU" sz="1400" dirty="0" err="1">
                <a:solidFill>
                  <a:srgbClr val="FFFFFF"/>
                </a:solidFill>
                <a:latin typeface="Verdana"/>
                <a:cs typeface="Verdana"/>
              </a:rPr>
              <a:t>Thiết</a:t>
            </a:r>
            <a:r>
              <a:rPr lang="en-AU" sz="1400" dirty="0">
                <a:solidFill>
                  <a:srgbClr val="FFFFFF"/>
                </a:solidFill>
                <a:latin typeface="Verdana"/>
                <a:cs typeface="Verdana"/>
              </a:rPr>
              <a:t> </a:t>
            </a:r>
            <a:r>
              <a:rPr lang="en-AU" sz="1400" dirty="0" err="1">
                <a:solidFill>
                  <a:srgbClr val="FFFFFF"/>
                </a:solidFill>
                <a:latin typeface="Verdana"/>
                <a:cs typeface="Verdana"/>
              </a:rPr>
              <a:t>bị</a:t>
            </a:r>
            <a:r>
              <a:rPr lang="en-AU" sz="1400" dirty="0">
                <a:solidFill>
                  <a:srgbClr val="FFFFFF"/>
                </a:solidFill>
                <a:latin typeface="Verdana"/>
                <a:cs typeface="Verdana"/>
              </a:rPr>
              <a:t> </a:t>
            </a:r>
            <a:r>
              <a:rPr lang="en-AU" sz="1400" dirty="0" err="1">
                <a:solidFill>
                  <a:srgbClr val="FFFFFF"/>
                </a:solidFill>
                <a:latin typeface="Verdana"/>
                <a:cs typeface="Verdana"/>
              </a:rPr>
              <a:t>kết</a:t>
            </a:r>
            <a:r>
              <a:rPr lang="en-AU" sz="1400" dirty="0">
                <a:solidFill>
                  <a:srgbClr val="FFFFFF"/>
                </a:solidFill>
                <a:latin typeface="Verdana"/>
                <a:cs typeface="Verdana"/>
              </a:rPr>
              <a:t> </a:t>
            </a:r>
            <a:r>
              <a:rPr lang="en-AU" sz="1400" dirty="0" err="1">
                <a:solidFill>
                  <a:srgbClr val="FFFFFF"/>
                </a:solidFill>
                <a:latin typeface="Verdana"/>
                <a:cs typeface="Verdana"/>
              </a:rPr>
              <a:t>nối</a:t>
            </a:r>
            <a:r>
              <a:rPr lang="en-AU" sz="1400" dirty="0">
                <a:solidFill>
                  <a:srgbClr val="FFFFFF"/>
                </a:solidFill>
                <a:latin typeface="Verdana"/>
                <a:cs typeface="Verdana"/>
              </a:rPr>
              <a:t> qua tin </a:t>
            </a:r>
            <a:r>
              <a:rPr lang="en-AU" sz="1400" dirty="0" err="1">
                <a:solidFill>
                  <a:srgbClr val="FFFFFF"/>
                </a:solidFill>
                <a:latin typeface="Verdana"/>
                <a:cs typeface="Verdana"/>
              </a:rPr>
              <a:t>nhắn</a:t>
            </a:r>
            <a:r>
              <a:rPr lang="en-AU" sz="1400" dirty="0">
                <a:solidFill>
                  <a:srgbClr val="FFFFFF"/>
                </a:solidFill>
                <a:latin typeface="Verdana"/>
                <a:cs typeface="Verdana"/>
              </a:rPr>
              <a:t> </a:t>
            </a:r>
            <a:r>
              <a:rPr lang="en-AU" sz="1400" dirty="0" err="1">
                <a:solidFill>
                  <a:srgbClr val="FFFFFF"/>
                </a:solidFill>
                <a:latin typeface="Verdana"/>
                <a:cs typeface="Verdana"/>
              </a:rPr>
              <a:t>văn</a:t>
            </a:r>
            <a:r>
              <a:rPr lang="en-AU" sz="1400" dirty="0">
                <a:solidFill>
                  <a:srgbClr val="FFFFFF"/>
                </a:solidFill>
                <a:latin typeface="Verdana"/>
                <a:cs typeface="Verdana"/>
              </a:rPr>
              <a:t> </a:t>
            </a:r>
            <a:r>
              <a:rPr lang="en-AU" sz="1400" dirty="0" err="1">
                <a:solidFill>
                  <a:srgbClr val="FFFFFF"/>
                </a:solidFill>
                <a:latin typeface="Verdana"/>
                <a:cs typeface="Verdana"/>
              </a:rPr>
              <a:t>bản</a:t>
            </a:r>
            <a:r>
              <a:rPr lang="en-AU" sz="1400" dirty="0">
                <a:solidFill>
                  <a:srgbClr val="FFFFFF"/>
                </a:solidFill>
                <a:latin typeface="Verdana"/>
                <a:cs typeface="Verdana"/>
              </a:rPr>
              <a:t>, </a:t>
            </a:r>
            <a:r>
              <a:rPr lang="vi-VN" sz="1400" dirty="0">
                <a:solidFill>
                  <a:srgbClr val="FFFFFF"/>
                </a:solidFill>
                <a:latin typeface="Verdana"/>
                <a:cs typeface="Verdana"/>
              </a:rPr>
              <a:t>giao nhận</a:t>
            </a:r>
            <a:r>
              <a:rPr lang="en-AU" sz="1400" dirty="0">
                <a:solidFill>
                  <a:srgbClr val="FFFFFF"/>
                </a:solidFill>
                <a:latin typeface="Verdana"/>
                <a:cs typeface="Verdana"/>
              </a:rPr>
              <a:t> </a:t>
            </a:r>
            <a:r>
              <a:rPr lang="en-AU" sz="1400" dirty="0" err="1">
                <a:solidFill>
                  <a:srgbClr val="FFFFFF"/>
                </a:solidFill>
                <a:latin typeface="Verdana"/>
                <a:cs typeface="Verdana"/>
              </a:rPr>
              <a:t>ví</a:t>
            </a:r>
            <a:r>
              <a:rPr lang="en-AU" sz="1400" dirty="0">
                <a:solidFill>
                  <a:srgbClr val="FFFFFF"/>
                </a:solidFill>
                <a:latin typeface="Verdana"/>
                <a:cs typeface="Verdana"/>
              </a:rPr>
              <a:t> </a:t>
            </a:r>
            <a:r>
              <a:rPr lang="vi-VN" sz="1400" dirty="0">
                <a:solidFill>
                  <a:srgbClr val="FFFFFF"/>
                </a:solidFill>
                <a:latin typeface="Verdana"/>
                <a:cs typeface="Verdana"/>
              </a:rPr>
              <a:t>cứng</a:t>
            </a:r>
            <a:r>
              <a:rPr lang="en-AU" sz="1400" dirty="0">
                <a:solidFill>
                  <a:srgbClr val="FFFFFF"/>
                </a:solidFill>
                <a:latin typeface="Verdana"/>
                <a:cs typeface="Verdana"/>
              </a:rPr>
              <a:t> </a:t>
            </a:r>
            <a:r>
              <a:rPr lang="en-AU" sz="1400" dirty="0" err="1">
                <a:solidFill>
                  <a:srgbClr val="FFFFFF"/>
                </a:solidFill>
                <a:latin typeface="Verdana"/>
                <a:cs typeface="Verdana"/>
              </a:rPr>
              <a:t>chứa</a:t>
            </a:r>
            <a:r>
              <a:rPr lang="en-AU" sz="1400" dirty="0">
                <a:solidFill>
                  <a:srgbClr val="FFFFFF"/>
                </a:solidFill>
                <a:latin typeface="Verdana"/>
                <a:cs typeface="Verdana"/>
              </a:rPr>
              <a:t> </a:t>
            </a:r>
            <a:r>
              <a:rPr lang="en-AU" sz="1400" dirty="0" err="1">
                <a:solidFill>
                  <a:srgbClr val="FFFFFF"/>
                </a:solidFill>
                <a:latin typeface="Verdana"/>
                <a:cs typeface="Verdana"/>
              </a:rPr>
              <a:t>một</a:t>
            </a:r>
            <a:r>
              <a:rPr lang="en-AU" sz="1400" dirty="0">
                <a:solidFill>
                  <a:srgbClr val="FFFFFF"/>
                </a:solidFill>
                <a:latin typeface="Verdana"/>
                <a:cs typeface="Verdana"/>
              </a:rPr>
              <a:t> </a:t>
            </a:r>
            <a:r>
              <a:rPr lang="en-AU" sz="1400" dirty="0" err="1">
                <a:solidFill>
                  <a:srgbClr val="FFFFFF"/>
                </a:solidFill>
                <a:latin typeface="Verdana"/>
                <a:cs typeface="Verdana"/>
              </a:rPr>
              <a:t>khóa</a:t>
            </a:r>
            <a:r>
              <a:rPr lang="en-AU" sz="1400" dirty="0">
                <a:solidFill>
                  <a:srgbClr val="FFFFFF"/>
                </a:solidFill>
                <a:latin typeface="Verdana"/>
                <a:cs typeface="Verdana"/>
              </a:rPr>
              <a:t> </a:t>
            </a:r>
            <a:r>
              <a:rPr lang="en-AU" sz="1400" dirty="0" err="1">
                <a:solidFill>
                  <a:srgbClr val="FFFFFF"/>
                </a:solidFill>
                <a:latin typeface="Verdana"/>
                <a:cs typeface="Verdana"/>
              </a:rPr>
              <a:t>riêng</a:t>
            </a:r>
            <a:r>
              <a:rPr lang="en-AU" sz="1400" dirty="0">
                <a:solidFill>
                  <a:srgbClr val="FFFFFF"/>
                </a:solidFill>
                <a:latin typeface="Verdana"/>
                <a:cs typeface="Verdana"/>
              </a:rPr>
              <a:t> </a:t>
            </a:r>
            <a:r>
              <a:rPr lang="en-AU" sz="1400" dirty="0" err="1">
                <a:solidFill>
                  <a:srgbClr val="FFFFFF"/>
                </a:solidFill>
                <a:latin typeface="Verdana"/>
                <a:cs typeface="Verdana"/>
              </a:rPr>
              <a:t>có</a:t>
            </a:r>
            <a:r>
              <a:rPr lang="en-AU" sz="1400" dirty="0">
                <a:solidFill>
                  <a:srgbClr val="FFFFFF"/>
                </a:solidFill>
                <a:latin typeface="Verdana"/>
                <a:cs typeface="Verdana"/>
              </a:rPr>
              <a:t> </a:t>
            </a:r>
            <a:r>
              <a:rPr lang="en-AU" sz="1400" dirty="0" err="1">
                <a:solidFill>
                  <a:srgbClr val="FFFFFF"/>
                </a:solidFill>
                <a:latin typeface="Verdana"/>
                <a:cs typeface="Verdana"/>
              </a:rPr>
              <a:t>thể</a:t>
            </a:r>
            <a:r>
              <a:rPr lang="en-AU" sz="1400" dirty="0">
                <a:solidFill>
                  <a:srgbClr val="FFFFFF"/>
                </a:solidFill>
                <a:latin typeface="Verdana"/>
                <a:cs typeface="Verdana"/>
              </a:rPr>
              <a:t> </a:t>
            </a:r>
            <a:r>
              <a:rPr lang="en-AU" sz="1400" dirty="0" err="1">
                <a:solidFill>
                  <a:srgbClr val="FFFFFF"/>
                </a:solidFill>
                <a:latin typeface="Verdana"/>
                <a:cs typeface="Verdana"/>
              </a:rPr>
              <a:t>sử</a:t>
            </a:r>
            <a:r>
              <a:rPr lang="en-AU" sz="1400" dirty="0">
                <a:solidFill>
                  <a:srgbClr val="FFFFFF"/>
                </a:solidFill>
                <a:latin typeface="Verdana"/>
                <a:cs typeface="Verdana"/>
              </a:rPr>
              <a:t> </a:t>
            </a:r>
            <a:r>
              <a:rPr lang="en-AU" sz="1400" dirty="0" err="1">
                <a:solidFill>
                  <a:srgbClr val="FFFFFF"/>
                </a:solidFill>
                <a:latin typeface="Verdana"/>
                <a:cs typeface="Verdana"/>
              </a:rPr>
              <a:t>dụng</a:t>
            </a:r>
            <a:r>
              <a:rPr lang="en-AU" sz="1400" dirty="0">
                <a:solidFill>
                  <a:srgbClr val="FFFFFF"/>
                </a:solidFill>
                <a:latin typeface="Verdana"/>
                <a:cs typeface="Verdana"/>
              </a:rPr>
              <a:t> </a:t>
            </a:r>
            <a:r>
              <a:rPr lang="en-AU" sz="1400" dirty="0" err="1">
                <a:solidFill>
                  <a:srgbClr val="FFFFFF"/>
                </a:solidFill>
                <a:latin typeface="Verdana"/>
                <a:cs typeface="Verdana"/>
              </a:rPr>
              <a:t>một</a:t>
            </a:r>
            <a:r>
              <a:rPr lang="en-AU" sz="1400" dirty="0">
                <a:solidFill>
                  <a:srgbClr val="FFFFFF"/>
                </a:solidFill>
                <a:latin typeface="Verdana"/>
                <a:cs typeface="Verdana"/>
              </a:rPr>
              <a:t> </a:t>
            </a:r>
            <a:r>
              <a:rPr lang="en-AU" sz="1400" dirty="0" err="1">
                <a:solidFill>
                  <a:srgbClr val="FFFFFF"/>
                </a:solidFill>
                <a:latin typeface="Verdana"/>
                <a:cs typeface="Verdana"/>
              </a:rPr>
              <a:t>lần</a:t>
            </a:r>
            <a:r>
              <a:rPr lang="en-AU" sz="1400" dirty="0">
                <a:solidFill>
                  <a:srgbClr val="FFFFFF"/>
                </a:solidFill>
                <a:latin typeface="Verdana"/>
                <a:cs typeface="Verdana"/>
              </a:rPr>
              <a:t> </a:t>
            </a:r>
            <a:r>
              <a:rPr lang="en-AU" sz="1400" dirty="0" err="1">
                <a:solidFill>
                  <a:srgbClr val="FFFFFF"/>
                </a:solidFill>
                <a:latin typeface="Verdana"/>
                <a:cs typeface="Verdana"/>
              </a:rPr>
              <a:t>và</a:t>
            </a:r>
            <a:r>
              <a:rPr lang="en-AU" sz="1400" dirty="0">
                <a:solidFill>
                  <a:srgbClr val="FFFFFF"/>
                </a:solidFill>
                <a:latin typeface="Verdana"/>
                <a:cs typeface="Verdana"/>
              </a:rPr>
              <a:t> </a:t>
            </a:r>
            <a:r>
              <a:rPr lang="vi-VN" sz="1400" dirty="0">
                <a:solidFill>
                  <a:srgbClr val="FFFFFF"/>
                </a:solidFill>
                <a:latin typeface="Verdana"/>
                <a:cs typeface="Verdana"/>
              </a:rPr>
              <a:t>không</a:t>
            </a:r>
            <a:r>
              <a:rPr lang="en-AU" sz="1400" dirty="0">
                <a:solidFill>
                  <a:srgbClr val="FFFFFF"/>
                </a:solidFill>
                <a:latin typeface="Verdana"/>
                <a:cs typeface="Verdana"/>
              </a:rPr>
              <a:t> </a:t>
            </a:r>
            <a:r>
              <a:rPr lang="en-AU" sz="1400" dirty="0" err="1">
                <a:solidFill>
                  <a:srgbClr val="FFFFFF"/>
                </a:solidFill>
                <a:latin typeface="Verdana"/>
                <a:cs typeface="Verdana"/>
              </a:rPr>
              <a:t>phát</a:t>
            </a:r>
            <a:r>
              <a:rPr lang="en-AU" sz="1400" dirty="0">
                <a:solidFill>
                  <a:srgbClr val="FFFFFF"/>
                </a:solidFill>
                <a:latin typeface="Verdana"/>
                <a:cs typeface="Verdana"/>
              </a:rPr>
              <a:t> </a:t>
            </a:r>
            <a:r>
              <a:rPr lang="en-AU" sz="1400" dirty="0" err="1">
                <a:solidFill>
                  <a:srgbClr val="FFFFFF"/>
                </a:solidFill>
                <a:latin typeface="Verdana"/>
                <a:cs typeface="Verdana"/>
              </a:rPr>
              <a:t>hiện</a:t>
            </a:r>
            <a:r>
              <a:rPr lang="en-AU" sz="1400" dirty="0">
                <a:solidFill>
                  <a:srgbClr val="FFFFFF"/>
                </a:solidFill>
                <a:latin typeface="Verdana"/>
                <a:cs typeface="Verdana"/>
              </a:rPr>
              <a:t>, </a:t>
            </a:r>
            <a:r>
              <a:rPr lang="en-AU" sz="1400" dirty="0" err="1">
                <a:solidFill>
                  <a:srgbClr val="FFFFFF"/>
                </a:solidFill>
                <a:latin typeface="Verdana"/>
                <a:cs typeface="Verdana"/>
              </a:rPr>
              <a:t>hoặc</a:t>
            </a:r>
            <a:r>
              <a:rPr lang="en-AU" sz="1400" dirty="0">
                <a:solidFill>
                  <a:srgbClr val="FFFFFF"/>
                </a:solidFill>
                <a:latin typeface="Verdana"/>
                <a:cs typeface="Verdana"/>
              </a:rPr>
              <a:t> </a:t>
            </a:r>
            <a:r>
              <a:rPr lang="en-AU" sz="1400" dirty="0" err="1">
                <a:solidFill>
                  <a:srgbClr val="FFFFFF"/>
                </a:solidFill>
                <a:latin typeface="Verdana"/>
                <a:cs typeface="Verdana"/>
              </a:rPr>
              <a:t>thậm</a:t>
            </a:r>
            <a:r>
              <a:rPr lang="en-AU" sz="1400" dirty="0">
                <a:solidFill>
                  <a:srgbClr val="FFFFFF"/>
                </a:solidFill>
                <a:latin typeface="Verdana"/>
                <a:cs typeface="Verdana"/>
              </a:rPr>
              <a:t> </a:t>
            </a:r>
            <a:r>
              <a:rPr lang="en-AU" sz="1400" dirty="0" err="1">
                <a:solidFill>
                  <a:srgbClr val="FFFFFF"/>
                </a:solidFill>
                <a:latin typeface="Verdana"/>
                <a:cs typeface="Verdana"/>
              </a:rPr>
              <a:t>chí</a:t>
            </a:r>
            <a:r>
              <a:rPr lang="en-AU" sz="1400" dirty="0">
                <a:solidFill>
                  <a:srgbClr val="FFFFFF"/>
                </a:solidFill>
                <a:latin typeface="Verdana"/>
                <a:cs typeface="Verdana"/>
              </a:rPr>
              <a:t> </a:t>
            </a:r>
            <a:r>
              <a:rPr lang="en-AU" sz="1400" dirty="0" err="1">
                <a:solidFill>
                  <a:srgbClr val="FFFFFF"/>
                </a:solidFill>
                <a:latin typeface="Verdana"/>
                <a:cs typeface="Verdana"/>
              </a:rPr>
              <a:t>nhận</a:t>
            </a:r>
            <a:r>
              <a:rPr lang="en-AU" sz="1400" dirty="0">
                <a:solidFill>
                  <a:srgbClr val="FFFFFF"/>
                </a:solidFill>
                <a:latin typeface="Verdana"/>
                <a:cs typeface="Verdana"/>
              </a:rPr>
              <a:t> </a:t>
            </a:r>
            <a:r>
              <a:rPr lang="en-AU" sz="1400" dirty="0" err="1">
                <a:solidFill>
                  <a:srgbClr val="FFFFFF"/>
                </a:solidFill>
                <a:latin typeface="Verdana"/>
                <a:cs typeface="Verdana"/>
              </a:rPr>
              <a:t>các</a:t>
            </a:r>
            <a:r>
              <a:rPr lang="en-AU" sz="1400" dirty="0">
                <a:solidFill>
                  <a:srgbClr val="FFFFFF"/>
                </a:solidFill>
                <a:latin typeface="Verdana"/>
                <a:cs typeface="Verdana"/>
              </a:rPr>
              <a:t> </a:t>
            </a:r>
            <a:r>
              <a:rPr lang="en-AU" sz="1400" dirty="0" err="1">
                <a:solidFill>
                  <a:srgbClr val="FFFFFF"/>
                </a:solidFill>
                <a:latin typeface="Verdana"/>
                <a:cs typeface="Verdana"/>
              </a:rPr>
              <a:t>khối</a:t>
            </a:r>
            <a:r>
              <a:rPr lang="en-AU" sz="1400" dirty="0">
                <a:solidFill>
                  <a:srgbClr val="FFFFFF"/>
                </a:solidFill>
                <a:latin typeface="Verdana"/>
                <a:cs typeface="Verdana"/>
              </a:rPr>
              <a:t> </a:t>
            </a:r>
            <a:r>
              <a:rPr lang="en-AU" sz="1400" dirty="0" err="1">
                <a:solidFill>
                  <a:srgbClr val="FFFFFF"/>
                </a:solidFill>
                <a:latin typeface="Verdana"/>
                <a:cs typeface="Verdana"/>
              </a:rPr>
              <a:t>mới</a:t>
            </a:r>
            <a:r>
              <a:rPr lang="en-AU" sz="1400" dirty="0">
                <a:solidFill>
                  <a:srgbClr val="FFFFFF"/>
                </a:solidFill>
                <a:latin typeface="Verdana"/>
                <a:cs typeface="Verdana"/>
              </a:rPr>
              <a:t> </a:t>
            </a:r>
            <a:r>
              <a:rPr lang="en-AU" sz="1400" dirty="0" err="1">
                <a:solidFill>
                  <a:srgbClr val="FFFFFF"/>
                </a:solidFill>
                <a:latin typeface="Verdana"/>
                <a:cs typeface="Verdana"/>
              </a:rPr>
              <a:t>nhất</a:t>
            </a:r>
            <a:r>
              <a:rPr lang="en-AU" sz="1400" dirty="0">
                <a:solidFill>
                  <a:srgbClr val="FFFFFF"/>
                </a:solidFill>
                <a:latin typeface="Verdana"/>
                <a:cs typeface="Verdana"/>
              </a:rPr>
              <a:t> qua </a:t>
            </a:r>
            <a:r>
              <a:rPr lang="en-AU" sz="1400" dirty="0" err="1">
                <a:solidFill>
                  <a:srgbClr val="FFFFFF"/>
                </a:solidFill>
                <a:latin typeface="Verdana"/>
                <a:cs typeface="Verdana"/>
              </a:rPr>
              <a:t>vệ</a:t>
            </a:r>
            <a:r>
              <a:rPr lang="en-AU" sz="1400" dirty="0">
                <a:solidFill>
                  <a:srgbClr val="FFFFFF"/>
                </a:solidFill>
                <a:latin typeface="Verdana"/>
                <a:cs typeface="Verdana"/>
              </a:rPr>
              <a:t> </a:t>
            </a:r>
            <a:r>
              <a:rPr lang="en-AU" sz="1400" dirty="0" err="1">
                <a:solidFill>
                  <a:srgbClr val="FFFFFF"/>
                </a:solidFill>
                <a:latin typeface="Verdana"/>
                <a:cs typeface="Verdana"/>
              </a:rPr>
              <a:t>tinh</a:t>
            </a:r>
            <a:r>
              <a:rPr sz="1400" dirty="0">
                <a:solidFill>
                  <a:srgbClr val="FFFFFF"/>
                </a:solidFill>
                <a:latin typeface="Verdana"/>
                <a:cs typeface="Verdana"/>
              </a:rPr>
              <a:t>.</a:t>
            </a:r>
            <a:endParaRPr sz="1400" dirty="0">
              <a:latin typeface="Verdana"/>
              <a:cs typeface="Verdan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5518709" y="1171578"/>
            <a:ext cx="1740535" cy="3884295"/>
            <a:chOff x="5518709" y="1171578"/>
            <a:chExt cx="1740535" cy="3884295"/>
          </a:xfrm>
        </p:grpSpPr>
        <p:sp>
          <p:nvSpPr>
            <p:cNvPr id="3" name="object 3"/>
            <p:cNvSpPr/>
            <p:nvPr/>
          </p:nvSpPr>
          <p:spPr>
            <a:xfrm>
              <a:off x="5523472" y="1176340"/>
              <a:ext cx="1731010" cy="3874770"/>
            </a:xfrm>
            <a:custGeom>
              <a:avLst/>
              <a:gdLst/>
              <a:ahLst/>
              <a:cxnLst/>
              <a:rect l="l" t="t" r="r" b="b"/>
              <a:pathLst>
                <a:path w="1731009" h="3874770">
                  <a:moveTo>
                    <a:pt x="1730399" y="3874499"/>
                  </a:moveTo>
                  <a:lnTo>
                    <a:pt x="0" y="3874499"/>
                  </a:lnTo>
                  <a:lnTo>
                    <a:pt x="0" y="0"/>
                  </a:lnTo>
                  <a:lnTo>
                    <a:pt x="1730399" y="0"/>
                  </a:lnTo>
                  <a:lnTo>
                    <a:pt x="1730399" y="3874499"/>
                  </a:lnTo>
                  <a:close/>
                </a:path>
              </a:pathLst>
            </a:custGeom>
            <a:solidFill>
              <a:srgbClr val="8AC926"/>
            </a:solidFill>
          </p:spPr>
          <p:txBody>
            <a:bodyPr wrap="square" lIns="0" tIns="0" rIns="0" bIns="0" rtlCol="0"/>
            <a:lstStyle/>
            <a:p>
              <a:endParaRPr/>
            </a:p>
          </p:txBody>
        </p:sp>
        <p:sp>
          <p:nvSpPr>
            <p:cNvPr id="4" name="object 4"/>
            <p:cNvSpPr/>
            <p:nvPr/>
          </p:nvSpPr>
          <p:spPr>
            <a:xfrm>
              <a:off x="5523472" y="1176340"/>
              <a:ext cx="1731010" cy="3874770"/>
            </a:xfrm>
            <a:custGeom>
              <a:avLst/>
              <a:gdLst/>
              <a:ahLst/>
              <a:cxnLst/>
              <a:rect l="l" t="t" r="r" b="b"/>
              <a:pathLst>
                <a:path w="1731009" h="3874770">
                  <a:moveTo>
                    <a:pt x="0" y="0"/>
                  </a:moveTo>
                  <a:lnTo>
                    <a:pt x="1730399" y="0"/>
                  </a:lnTo>
                  <a:lnTo>
                    <a:pt x="1730399" y="3874499"/>
                  </a:lnTo>
                  <a:lnTo>
                    <a:pt x="0" y="3874499"/>
                  </a:lnTo>
                  <a:lnTo>
                    <a:pt x="0" y="0"/>
                  </a:lnTo>
                  <a:close/>
                </a:path>
              </a:pathLst>
            </a:custGeom>
            <a:ln w="9524">
              <a:solidFill>
                <a:srgbClr val="595959"/>
              </a:solidFill>
            </a:ln>
          </p:spPr>
          <p:txBody>
            <a:bodyPr wrap="square" lIns="0" tIns="0" rIns="0" bIns="0" rtlCol="0"/>
            <a:lstStyle/>
            <a:p>
              <a:endParaRPr/>
            </a:p>
          </p:txBody>
        </p:sp>
      </p:grpSp>
      <p:sp>
        <p:nvSpPr>
          <p:cNvPr id="5" name="object 5"/>
          <p:cNvSpPr/>
          <p:nvPr/>
        </p:nvSpPr>
        <p:spPr>
          <a:xfrm>
            <a:off x="7323325" y="1176340"/>
            <a:ext cx="1731010" cy="3874770"/>
          </a:xfrm>
          <a:custGeom>
            <a:avLst/>
            <a:gdLst/>
            <a:ahLst/>
            <a:cxnLst/>
            <a:rect l="l" t="t" r="r" b="b"/>
            <a:pathLst>
              <a:path w="1731009" h="3874770">
                <a:moveTo>
                  <a:pt x="1730399" y="3874499"/>
                </a:moveTo>
                <a:lnTo>
                  <a:pt x="0" y="3874499"/>
                </a:lnTo>
                <a:lnTo>
                  <a:pt x="0" y="0"/>
                </a:lnTo>
                <a:lnTo>
                  <a:pt x="1730399" y="0"/>
                </a:lnTo>
                <a:lnTo>
                  <a:pt x="1730399" y="3874499"/>
                </a:lnTo>
                <a:close/>
              </a:path>
            </a:pathLst>
          </a:custGeom>
          <a:solidFill>
            <a:srgbClr val="FF9900"/>
          </a:solidFill>
        </p:spPr>
        <p:txBody>
          <a:bodyPr wrap="square" lIns="0" tIns="0" rIns="0" bIns="0" rtlCol="0"/>
          <a:lstStyle/>
          <a:p>
            <a:endParaRPr/>
          </a:p>
        </p:txBody>
      </p:sp>
      <p:grpSp>
        <p:nvGrpSpPr>
          <p:cNvPr id="6" name="object 6"/>
          <p:cNvGrpSpPr/>
          <p:nvPr/>
        </p:nvGrpSpPr>
        <p:grpSpPr>
          <a:xfrm>
            <a:off x="121274" y="1160637"/>
            <a:ext cx="3538220" cy="3884295"/>
            <a:chOff x="121274" y="1160637"/>
            <a:chExt cx="3538220" cy="3884295"/>
          </a:xfrm>
        </p:grpSpPr>
        <p:sp>
          <p:nvSpPr>
            <p:cNvPr id="7" name="object 7"/>
            <p:cNvSpPr/>
            <p:nvPr/>
          </p:nvSpPr>
          <p:spPr>
            <a:xfrm>
              <a:off x="121274" y="1165400"/>
              <a:ext cx="1731010" cy="3874770"/>
            </a:xfrm>
            <a:custGeom>
              <a:avLst/>
              <a:gdLst/>
              <a:ahLst/>
              <a:cxnLst/>
              <a:rect l="l" t="t" r="r" b="b"/>
              <a:pathLst>
                <a:path w="1731010" h="3874770">
                  <a:moveTo>
                    <a:pt x="1730399" y="3874500"/>
                  </a:moveTo>
                  <a:lnTo>
                    <a:pt x="0" y="3874500"/>
                  </a:lnTo>
                  <a:lnTo>
                    <a:pt x="0" y="0"/>
                  </a:lnTo>
                  <a:lnTo>
                    <a:pt x="1730399" y="0"/>
                  </a:lnTo>
                  <a:lnTo>
                    <a:pt x="1730399" y="3874500"/>
                  </a:lnTo>
                  <a:close/>
                </a:path>
              </a:pathLst>
            </a:custGeom>
            <a:solidFill>
              <a:srgbClr val="FCD94B"/>
            </a:solidFill>
          </p:spPr>
          <p:txBody>
            <a:bodyPr wrap="square" lIns="0" tIns="0" rIns="0" bIns="0" rtlCol="0"/>
            <a:lstStyle/>
            <a:p>
              <a:endParaRPr/>
            </a:p>
          </p:txBody>
        </p:sp>
        <p:pic>
          <p:nvPicPr>
            <p:cNvPr id="8" name="object 8"/>
            <p:cNvPicPr/>
            <p:nvPr/>
          </p:nvPicPr>
          <p:blipFill>
            <a:blip r:embed="rId2" cstate="print"/>
            <a:stretch>
              <a:fillRect/>
            </a:stretch>
          </p:blipFill>
          <p:spPr>
            <a:xfrm>
              <a:off x="121275" y="2442200"/>
              <a:ext cx="1893350" cy="2242675"/>
            </a:xfrm>
            <a:prstGeom prst="rect">
              <a:avLst/>
            </a:prstGeom>
          </p:spPr>
        </p:pic>
        <p:sp>
          <p:nvSpPr>
            <p:cNvPr id="9" name="object 9"/>
            <p:cNvSpPr/>
            <p:nvPr/>
          </p:nvSpPr>
          <p:spPr>
            <a:xfrm>
              <a:off x="1923756" y="1165400"/>
              <a:ext cx="1731010" cy="3874770"/>
            </a:xfrm>
            <a:custGeom>
              <a:avLst/>
              <a:gdLst/>
              <a:ahLst/>
              <a:cxnLst/>
              <a:rect l="l" t="t" r="r" b="b"/>
              <a:pathLst>
                <a:path w="1731010" h="3874770">
                  <a:moveTo>
                    <a:pt x="1730399" y="3874500"/>
                  </a:moveTo>
                  <a:lnTo>
                    <a:pt x="0" y="3874500"/>
                  </a:lnTo>
                  <a:lnTo>
                    <a:pt x="0" y="0"/>
                  </a:lnTo>
                  <a:lnTo>
                    <a:pt x="1730399" y="0"/>
                  </a:lnTo>
                  <a:lnTo>
                    <a:pt x="1730399" y="3874500"/>
                  </a:lnTo>
                  <a:close/>
                </a:path>
              </a:pathLst>
            </a:custGeom>
            <a:solidFill>
              <a:srgbClr val="FF595E"/>
            </a:solidFill>
          </p:spPr>
          <p:txBody>
            <a:bodyPr wrap="square" lIns="0" tIns="0" rIns="0" bIns="0" rtlCol="0"/>
            <a:lstStyle/>
            <a:p>
              <a:endParaRPr/>
            </a:p>
          </p:txBody>
        </p:sp>
        <p:sp>
          <p:nvSpPr>
            <p:cNvPr id="10" name="object 10"/>
            <p:cNvSpPr/>
            <p:nvPr/>
          </p:nvSpPr>
          <p:spPr>
            <a:xfrm>
              <a:off x="1923756" y="1165400"/>
              <a:ext cx="1731010" cy="3874770"/>
            </a:xfrm>
            <a:custGeom>
              <a:avLst/>
              <a:gdLst/>
              <a:ahLst/>
              <a:cxnLst/>
              <a:rect l="l" t="t" r="r" b="b"/>
              <a:pathLst>
                <a:path w="1731010" h="3874770">
                  <a:moveTo>
                    <a:pt x="0" y="0"/>
                  </a:moveTo>
                  <a:lnTo>
                    <a:pt x="1730399" y="0"/>
                  </a:lnTo>
                  <a:lnTo>
                    <a:pt x="1730399" y="3874500"/>
                  </a:lnTo>
                  <a:lnTo>
                    <a:pt x="0" y="3874500"/>
                  </a:lnTo>
                  <a:lnTo>
                    <a:pt x="0" y="0"/>
                  </a:lnTo>
                  <a:close/>
                </a:path>
              </a:pathLst>
            </a:custGeom>
            <a:ln w="9524">
              <a:solidFill>
                <a:srgbClr val="595959"/>
              </a:solidFill>
            </a:ln>
          </p:spPr>
          <p:txBody>
            <a:bodyPr wrap="square" lIns="0" tIns="0" rIns="0" bIns="0" rtlCol="0"/>
            <a:lstStyle/>
            <a:p>
              <a:endParaRPr/>
            </a:p>
          </p:txBody>
        </p:sp>
      </p:grpSp>
      <p:grpSp>
        <p:nvGrpSpPr>
          <p:cNvPr id="11" name="object 11"/>
          <p:cNvGrpSpPr/>
          <p:nvPr/>
        </p:nvGrpSpPr>
        <p:grpSpPr>
          <a:xfrm>
            <a:off x="3718851" y="1171578"/>
            <a:ext cx="1740535" cy="3884295"/>
            <a:chOff x="3718851" y="1171578"/>
            <a:chExt cx="1740535" cy="3884295"/>
          </a:xfrm>
        </p:grpSpPr>
        <p:sp>
          <p:nvSpPr>
            <p:cNvPr id="12" name="object 12"/>
            <p:cNvSpPr/>
            <p:nvPr/>
          </p:nvSpPr>
          <p:spPr>
            <a:xfrm>
              <a:off x="3723613" y="1176340"/>
              <a:ext cx="1731010" cy="3874770"/>
            </a:xfrm>
            <a:custGeom>
              <a:avLst/>
              <a:gdLst/>
              <a:ahLst/>
              <a:cxnLst/>
              <a:rect l="l" t="t" r="r" b="b"/>
              <a:pathLst>
                <a:path w="1731010" h="3874770">
                  <a:moveTo>
                    <a:pt x="1730399" y="3874499"/>
                  </a:moveTo>
                  <a:lnTo>
                    <a:pt x="0" y="3874499"/>
                  </a:lnTo>
                  <a:lnTo>
                    <a:pt x="0" y="0"/>
                  </a:lnTo>
                  <a:lnTo>
                    <a:pt x="1730399" y="0"/>
                  </a:lnTo>
                  <a:lnTo>
                    <a:pt x="1730399" y="3874499"/>
                  </a:lnTo>
                  <a:close/>
                </a:path>
              </a:pathLst>
            </a:custGeom>
            <a:solidFill>
              <a:srgbClr val="009EFF"/>
            </a:solidFill>
          </p:spPr>
          <p:txBody>
            <a:bodyPr wrap="square" lIns="0" tIns="0" rIns="0" bIns="0" rtlCol="0"/>
            <a:lstStyle/>
            <a:p>
              <a:endParaRPr/>
            </a:p>
          </p:txBody>
        </p:sp>
        <p:sp>
          <p:nvSpPr>
            <p:cNvPr id="13" name="object 13"/>
            <p:cNvSpPr/>
            <p:nvPr/>
          </p:nvSpPr>
          <p:spPr>
            <a:xfrm>
              <a:off x="3723613" y="1176340"/>
              <a:ext cx="1731010" cy="3874770"/>
            </a:xfrm>
            <a:custGeom>
              <a:avLst/>
              <a:gdLst/>
              <a:ahLst/>
              <a:cxnLst/>
              <a:rect l="l" t="t" r="r" b="b"/>
              <a:pathLst>
                <a:path w="1731010" h="3874770">
                  <a:moveTo>
                    <a:pt x="0" y="0"/>
                  </a:moveTo>
                  <a:lnTo>
                    <a:pt x="1730399" y="0"/>
                  </a:lnTo>
                  <a:lnTo>
                    <a:pt x="1730399" y="3874499"/>
                  </a:lnTo>
                  <a:lnTo>
                    <a:pt x="0" y="3874499"/>
                  </a:lnTo>
                  <a:lnTo>
                    <a:pt x="0" y="0"/>
                  </a:lnTo>
                  <a:close/>
                </a:path>
              </a:pathLst>
            </a:custGeom>
            <a:ln w="9524">
              <a:solidFill>
                <a:srgbClr val="595959"/>
              </a:solidFill>
            </a:ln>
          </p:spPr>
          <p:txBody>
            <a:bodyPr wrap="square" lIns="0" tIns="0" rIns="0" bIns="0" rtlCol="0"/>
            <a:lstStyle/>
            <a:p>
              <a:endParaRPr/>
            </a:p>
          </p:txBody>
        </p:sp>
      </p:grpSp>
      <p:pic>
        <p:nvPicPr>
          <p:cNvPr id="14" name="object 14"/>
          <p:cNvPicPr/>
          <p:nvPr/>
        </p:nvPicPr>
        <p:blipFill>
          <a:blip r:embed="rId3" cstate="print"/>
          <a:stretch>
            <a:fillRect/>
          </a:stretch>
        </p:blipFill>
        <p:spPr>
          <a:xfrm>
            <a:off x="2089524" y="2501725"/>
            <a:ext cx="1564624" cy="2041599"/>
          </a:xfrm>
          <a:prstGeom prst="rect">
            <a:avLst/>
          </a:prstGeom>
        </p:spPr>
      </p:pic>
      <p:sp>
        <p:nvSpPr>
          <p:cNvPr id="15" name="object 15"/>
          <p:cNvSpPr txBox="1"/>
          <p:nvPr/>
        </p:nvSpPr>
        <p:spPr>
          <a:xfrm>
            <a:off x="121274" y="1165400"/>
            <a:ext cx="1731010" cy="806631"/>
          </a:xfrm>
          <a:prstGeom prst="rect">
            <a:avLst/>
          </a:prstGeom>
          <a:ln w="9524">
            <a:noFill/>
          </a:ln>
        </p:spPr>
        <p:txBody>
          <a:bodyPr vert="horz" wrap="square" lIns="0" tIns="189230" rIns="0" bIns="0" rtlCol="0">
            <a:spAutoFit/>
          </a:bodyPr>
          <a:lstStyle/>
          <a:p>
            <a:pPr marL="353695">
              <a:lnSpc>
                <a:spcPct val="100000"/>
              </a:lnSpc>
              <a:spcBef>
                <a:spcPts val="1490"/>
              </a:spcBef>
            </a:pPr>
            <a:r>
              <a:rPr lang="vi-VN" sz="2400" spc="-10" dirty="0">
                <a:latin typeface="Calibri"/>
                <a:cs typeface="Calibri"/>
              </a:rPr>
              <a:t>Vệ tinh</a:t>
            </a:r>
            <a:endParaRPr sz="2400" dirty="0">
              <a:latin typeface="Calibri"/>
              <a:cs typeface="Calibri"/>
            </a:endParaRPr>
          </a:p>
          <a:p>
            <a:pPr marL="316865">
              <a:lnSpc>
                <a:spcPct val="100000"/>
              </a:lnSpc>
            </a:pPr>
            <a:r>
              <a:rPr sz="1600" spc="-10" dirty="0">
                <a:latin typeface="Calibri"/>
                <a:cs typeface="Calibri"/>
              </a:rPr>
              <a:t>(Blockstream)</a:t>
            </a:r>
            <a:endParaRPr sz="1600" dirty="0">
              <a:latin typeface="Calibri"/>
              <a:cs typeface="Calibri"/>
            </a:endParaRPr>
          </a:p>
        </p:txBody>
      </p:sp>
      <p:sp>
        <p:nvSpPr>
          <p:cNvPr id="16" name="object 16"/>
          <p:cNvSpPr txBox="1"/>
          <p:nvPr/>
        </p:nvSpPr>
        <p:spPr>
          <a:xfrm>
            <a:off x="2161644" y="1342008"/>
            <a:ext cx="1419756" cy="760273"/>
          </a:xfrm>
          <a:prstGeom prst="rect">
            <a:avLst/>
          </a:prstGeom>
        </p:spPr>
        <p:txBody>
          <a:bodyPr vert="horz" wrap="square" lIns="0" tIns="27940" rIns="0" bIns="0" rtlCol="0">
            <a:spAutoFit/>
          </a:bodyPr>
          <a:lstStyle/>
          <a:p>
            <a:pPr marL="314960" marR="5080" indent="-302895">
              <a:lnSpc>
                <a:spcPts val="2850"/>
              </a:lnSpc>
              <a:spcBef>
                <a:spcPts val="220"/>
              </a:spcBef>
              <a:tabLst>
                <a:tab pos="2212340" algn="l"/>
              </a:tabLst>
            </a:pPr>
            <a:r>
              <a:rPr lang="vi-VN" sz="2400" spc="-10" dirty="0">
                <a:solidFill>
                  <a:srgbClr val="FFFFFF"/>
                </a:solidFill>
                <a:latin typeface="Calibri"/>
                <a:cs typeface="Calibri"/>
              </a:rPr>
              <a:t>Bước sóng</a:t>
            </a:r>
            <a:br>
              <a:rPr lang="vi-VN" sz="2400" spc="-10" dirty="0">
                <a:solidFill>
                  <a:srgbClr val="FFFFFF"/>
                </a:solidFill>
                <a:latin typeface="Calibri"/>
                <a:cs typeface="Calibri"/>
              </a:rPr>
            </a:br>
            <a:r>
              <a:rPr sz="2400" spc="-10" dirty="0">
                <a:solidFill>
                  <a:srgbClr val="FFFFFF"/>
                </a:solidFill>
                <a:latin typeface="Calibri"/>
                <a:cs typeface="Calibri"/>
              </a:rPr>
              <a:t>Radio</a:t>
            </a:r>
            <a:endParaRPr sz="2400" dirty="0">
              <a:latin typeface="Calibri"/>
              <a:cs typeface="Calibri"/>
            </a:endParaRPr>
          </a:p>
        </p:txBody>
      </p:sp>
      <p:sp>
        <p:nvSpPr>
          <p:cNvPr id="17" name="object 17"/>
          <p:cNvSpPr txBox="1"/>
          <p:nvPr/>
        </p:nvSpPr>
        <p:spPr>
          <a:xfrm>
            <a:off x="5736259" y="1349501"/>
            <a:ext cx="1305436" cy="388376"/>
          </a:xfrm>
          <a:prstGeom prst="rect">
            <a:avLst/>
          </a:prstGeom>
        </p:spPr>
        <p:txBody>
          <a:bodyPr vert="horz" wrap="square" lIns="0" tIns="27940" rIns="0" bIns="0" rtlCol="0">
            <a:spAutoFit/>
          </a:bodyPr>
          <a:lstStyle/>
          <a:p>
            <a:pPr marL="12700" marR="5080" indent="-12700" algn="ctr">
              <a:lnSpc>
                <a:spcPts val="2850"/>
              </a:lnSpc>
              <a:spcBef>
                <a:spcPts val="220"/>
              </a:spcBef>
            </a:pPr>
            <a:r>
              <a:rPr lang="vi-VN" sz="2400" spc="-275" dirty="0">
                <a:latin typeface="Calibri"/>
                <a:cs typeface="Calibri"/>
              </a:rPr>
              <a:t>Mạng M</a:t>
            </a:r>
            <a:r>
              <a:rPr sz="2400" spc="-275" dirty="0" err="1">
                <a:latin typeface="Calibri"/>
                <a:cs typeface="Calibri"/>
              </a:rPr>
              <a:t>esh</a:t>
            </a:r>
            <a:endParaRPr sz="2400" dirty="0">
              <a:latin typeface="Calibri"/>
              <a:cs typeface="Calibri"/>
            </a:endParaRPr>
          </a:p>
        </p:txBody>
      </p:sp>
      <p:sp>
        <p:nvSpPr>
          <p:cNvPr id="18" name="object 18"/>
          <p:cNvSpPr txBox="1"/>
          <p:nvPr/>
        </p:nvSpPr>
        <p:spPr>
          <a:xfrm>
            <a:off x="7323325" y="1176340"/>
            <a:ext cx="1731010" cy="522579"/>
          </a:xfrm>
          <a:prstGeom prst="rect">
            <a:avLst/>
          </a:prstGeom>
          <a:ln w="9524">
            <a:noFill/>
          </a:ln>
        </p:spPr>
        <p:txBody>
          <a:bodyPr vert="horz" wrap="square" lIns="0" tIns="187325" rIns="0" bIns="0" rtlCol="0">
            <a:spAutoFit/>
          </a:bodyPr>
          <a:lstStyle/>
          <a:p>
            <a:pPr marL="148590" marR="140970" algn="ctr">
              <a:lnSpc>
                <a:spcPts val="2620"/>
              </a:lnSpc>
              <a:spcBef>
                <a:spcPts val="1475"/>
              </a:spcBef>
            </a:pPr>
            <a:r>
              <a:rPr lang="vi-VN" sz="2400" spc="-10" dirty="0">
                <a:solidFill>
                  <a:srgbClr val="FFFFFF"/>
                </a:solidFill>
                <a:latin typeface="Calibri"/>
                <a:cs typeface="Calibri"/>
              </a:rPr>
              <a:t>Ví cứng</a:t>
            </a:r>
            <a:endParaRPr sz="2400" dirty="0">
              <a:latin typeface="Calibri"/>
              <a:cs typeface="Calibri"/>
            </a:endParaRPr>
          </a:p>
        </p:txBody>
      </p:sp>
      <p:grpSp>
        <p:nvGrpSpPr>
          <p:cNvPr id="19" name="object 19"/>
          <p:cNvGrpSpPr/>
          <p:nvPr/>
        </p:nvGrpSpPr>
        <p:grpSpPr>
          <a:xfrm>
            <a:off x="7895725" y="2538124"/>
            <a:ext cx="650875" cy="2169160"/>
            <a:chOff x="7895725" y="2538124"/>
            <a:chExt cx="650875" cy="2169160"/>
          </a:xfrm>
        </p:grpSpPr>
        <p:sp>
          <p:nvSpPr>
            <p:cNvPr id="20" name="object 20"/>
            <p:cNvSpPr/>
            <p:nvPr/>
          </p:nvSpPr>
          <p:spPr>
            <a:xfrm>
              <a:off x="7895717" y="2538132"/>
              <a:ext cx="650875" cy="2169160"/>
            </a:xfrm>
            <a:custGeom>
              <a:avLst/>
              <a:gdLst/>
              <a:ahLst/>
              <a:cxnLst/>
              <a:rect l="l" t="t" r="r" b="b"/>
              <a:pathLst>
                <a:path w="650875" h="2169160">
                  <a:moveTo>
                    <a:pt x="650709" y="408495"/>
                  </a:moveTo>
                  <a:lnTo>
                    <a:pt x="639965" y="408495"/>
                  </a:lnTo>
                  <a:lnTo>
                    <a:pt x="647179" y="376008"/>
                  </a:lnTo>
                  <a:lnTo>
                    <a:pt x="650697" y="327596"/>
                  </a:lnTo>
                  <a:lnTo>
                    <a:pt x="646645" y="276047"/>
                  </a:lnTo>
                  <a:lnTo>
                    <a:pt x="634733" y="226212"/>
                  </a:lnTo>
                  <a:lnTo>
                    <a:pt x="615315" y="179006"/>
                  </a:lnTo>
                  <a:lnTo>
                    <a:pt x="588746" y="135293"/>
                  </a:lnTo>
                  <a:lnTo>
                    <a:pt x="555409" y="95948"/>
                  </a:lnTo>
                  <a:lnTo>
                    <a:pt x="516331" y="62382"/>
                  </a:lnTo>
                  <a:lnTo>
                    <a:pt x="472922" y="35636"/>
                  </a:lnTo>
                  <a:lnTo>
                    <a:pt x="426034" y="16078"/>
                  </a:lnTo>
                  <a:lnTo>
                    <a:pt x="376555" y="4076"/>
                  </a:lnTo>
                  <a:lnTo>
                    <a:pt x="325348" y="0"/>
                  </a:lnTo>
                  <a:lnTo>
                    <a:pt x="277279" y="3556"/>
                  </a:lnTo>
                  <a:lnTo>
                    <a:pt x="231381" y="13868"/>
                  </a:lnTo>
                  <a:lnTo>
                    <a:pt x="188188" y="30441"/>
                  </a:lnTo>
                  <a:lnTo>
                    <a:pt x="148196" y="52781"/>
                  </a:lnTo>
                  <a:lnTo>
                    <a:pt x="111899" y="80352"/>
                  </a:lnTo>
                  <a:lnTo>
                    <a:pt x="79806" y="112674"/>
                  </a:lnTo>
                  <a:lnTo>
                    <a:pt x="52412" y="149212"/>
                  </a:lnTo>
                  <a:lnTo>
                    <a:pt x="30238" y="189496"/>
                  </a:lnTo>
                  <a:lnTo>
                    <a:pt x="13779" y="232981"/>
                  </a:lnTo>
                  <a:lnTo>
                    <a:pt x="3530" y="279184"/>
                  </a:lnTo>
                  <a:lnTo>
                    <a:pt x="0" y="327596"/>
                  </a:lnTo>
                  <a:lnTo>
                    <a:pt x="3530" y="376008"/>
                  </a:lnTo>
                  <a:lnTo>
                    <a:pt x="10731" y="408495"/>
                  </a:lnTo>
                  <a:lnTo>
                    <a:pt x="0" y="408495"/>
                  </a:lnTo>
                  <a:lnTo>
                    <a:pt x="0" y="2060143"/>
                  </a:lnTo>
                  <a:lnTo>
                    <a:pt x="2108" y="2081403"/>
                  </a:lnTo>
                  <a:lnTo>
                    <a:pt x="18224" y="2120315"/>
                  </a:lnTo>
                  <a:lnTo>
                    <a:pt x="48285" y="2150376"/>
                  </a:lnTo>
                  <a:lnTo>
                    <a:pt x="87198" y="2166493"/>
                  </a:lnTo>
                  <a:lnTo>
                    <a:pt x="108458" y="2168601"/>
                  </a:lnTo>
                  <a:lnTo>
                    <a:pt x="542251" y="2168601"/>
                  </a:lnTo>
                  <a:lnTo>
                    <a:pt x="584466" y="2160079"/>
                  </a:lnTo>
                  <a:lnTo>
                    <a:pt x="618934" y="2136838"/>
                  </a:lnTo>
                  <a:lnTo>
                    <a:pt x="642175" y="2102358"/>
                  </a:lnTo>
                  <a:lnTo>
                    <a:pt x="650697" y="2060143"/>
                  </a:lnTo>
                  <a:lnTo>
                    <a:pt x="650709" y="408495"/>
                  </a:lnTo>
                  <a:close/>
                </a:path>
              </a:pathLst>
            </a:custGeom>
            <a:solidFill>
              <a:srgbClr val="000000"/>
            </a:solidFill>
          </p:spPr>
          <p:txBody>
            <a:bodyPr wrap="square" lIns="0" tIns="0" rIns="0" bIns="0" rtlCol="0"/>
            <a:lstStyle/>
            <a:p>
              <a:endParaRPr/>
            </a:p>
          </p:txBody>
        </p:sp>
        <p:sp>
          <p:nvSpPr>
            <p:cNvPr id="21" name="object 21"/>
            <p:cNvSpPr/>
            <p:nvPr/>
          </p:nvSpPr>
          <p:spPr>
            <a:xfrm>
              <a:off x="8050375" y="2688337"/>
              <a:ext cx="341630" cy="348615"/>
            </a:xfrm>
            <a:custGeom>
              <a:avLst/>
              <a:gdLst/>
              <a:ahLst/>
              <a:cxnLst/>
              <a:rect l="l" t="t" r="r" b="b"/>
              <a:pathLst>
                <a:path w="341629" h="348614">
                  <a:moveTo>
                    <a:pt x="170699" y="347999"/>
                  </a:moveTo>
                  <a:lnTo>
                    <a:pt x="125321" y="341784"/>
                  </a:lnTo>
                  <a:lnTo>
                    <a:pt x="84544" y="324243"/>
                  </a:lnTo>
                  <a:lnTo>
                    <a:pt x="49996" y="297036"/>
                  </a:lnTo>
                  <a:lnTo>
                    <a:pt x="23305" y="261821"/>
                  </a:lnTo>
                  <a:lnTo>
                    <a:pt x="6097" y="220256"/>
                  </a:lnTo>
                  <a:lnTo>
                    <a:pt x="0" y="173999"/>
                  </a:lnTo>
                  <a:lnTo>
                    <a:pt x="6097" y="127743"/>
                  </a:lnTo>
                  <a:lnTo>
                    <a:pt x="23305" y="86178"/>
                  </a:lnTo>
                  <a:lnTo>
                    <a:pt x="49996" y="50963"/>
                  </a:lnTo>
                  <a:lnTo>
                    <a:pt x="84544" y="23756"/>
                  </a:lnTo>
                  <a:lnTo>
                    <a:pt x="125321" y="6215"/>
                  </a:lnTo>
                  <a:lnTo>
                    <a:pt x="170699" y="0"/>
                  </a:lnTo>
                  <a:lnTo>
                    <a:pt x="204157" y="3374"/>
                  </a:lnTo>
                  <a:lnTo>
                    <a:pt x="265404" y="29234"/>
                  </a:lnTo>
                  <a:lnTo>
                    <a:pt x="312720" y="77464"/>
                  </a:lnTo>
                  <a:lnTo>
                    <a:pt x="338089" y="139895"/>
                  </a:lnTo>
                  <a:lnTo>
                    <a:pt x="341399" y="173999"/>
                  </a:lnTo>
                  <a:lnTo>
                    <a:pt x="335302" y="220256"/>
                  </a:lnTo>
                  <a:lnTo>
                    <a:pt x="318094" y="261821"/>
                  </a:lnTo>
                  <a:lnTo>
                    <a:pt x="291403" y="297036"/>
                  </a:lnTo>
                  <a:lnTo>
                    <a:pt x="256855" y="324243"/>
                  </a:lnTo>
                  <a:lnTo>
                    <a:pt x="216078" y="341784"/>
                  </a:lnTo>
                  <a:lnTo>
                    <a:pt x="170699" y="347999"/>
                  </a:lnTo>
                  <a:close/>
                </a:path>
              </a:pathLst>
            </a:custGeom>
            <a:solidFill>
              <a:srgbClr val="FF9900"/>
            </a:solidFill>
          </p:spPr>
          <p:txBody>
            <a:bodyPr wrap="square" lIns="0" tIns="0" rIns="0" bIns="0" rtlCol="0"/>
            <a:lstStyle/>
            <a:p>
              <a:endParaRPr/>
            </a:p>
          </p:txBody>
        </p:sp>
        <p:sp>
          <p:nvSpPr>
            <p:cNvPr id="22" name="object 22"/>
            <p:cNvSpPr/>
            <p:nvPr/>
          </p:nvSpPr>
          <p:spPr>
            <a:xfrm>
              <a:off x="8050375" y="2688337"/>
              <a:ext cx="341630" cy="348615"/>
            </a:xfrm>
            <a:custGeom>
              <a:avLst/>
              <a:gdLst/>
              <a:ahLst/>
              <a:cxnLst/>
              <a:rect l="l" t="t" r="r" b="b"/>
              <a:pathLst>
                <a:path w="341629" h="348614">
                  <a:moveTo>
                    <a:pt x="0" y="173999"/>
                  </a:moveTo>
                  <a:lnTo>
                    <a:pt x="6097" y="127743"/>
                  </a:lnTo>
                  <a:lnTo>
                    <a:pt x="23305" y="86178"/>
                  </a:lnTo>
                  <a:lnTo>
                    <a:pt x="49996" y="50963"/>
                  </a:lnTo>
                  <a:lnTo>
                    <a:pt x="84544" y="23756"/>
                  </a:lnTo>
                  <a:lnTo>
                    <a:pt x="125321" y="6215"/>
                  </a:lnTo>
                  <a:lnTo>
                    <a:pt x="170699" y="0"/>
                  </a:lnTo>
                  <a:lnTo>
                    <a:pt x="236023" y="13244"/>
                  </a:lnTo>
                  <a:lnTo>
                    <a:pt x="291402" y="50963"/>
                  </a:lnTo>
                  <a:lnTo>
                    <a:pt x="328406" y="107413"/>
                  </a:lnTo>
                  <a:lnTo>
                    <a:pt x="341399" y="173999"/>
                  </a:lnTo>
                  <a:lnTo>
                    <a:pt x="335302" y="220256"/>
                  </a:lnTo>
                  <a:lnTo>
                    <a:pt x="318094" y="261821"/>
                  </a:lnTo>
                  <a:lnTo>
                    <a:pt x="291403" y="297036"/>
                  </a:lnTo>
                  <a:lnTo>
                    <a:pt x="256855" y="324243"/>
                  </a:lnTo>
                  <a:lnTo>
                    <a:pt x="216078" y="341784"/>
                  </a:lnTo>
                  <a:lnTo>
                    <a:pt x="170699" y="347999"/>
                  </a:lnTo>
                  <a:lnTo>
                    <a:pt x="125321" y="341784"/>
                  </a:lnTo>
                  <a:lnTo>
                    <a:pt x="84544" y="324243"/>
                  </a:lnTo>
                  <a:lnTo>
                    <a:pt x="49996" y="297036"/>
                  </a:lnTo>
                  <a:lnTo>
                    <a:pt x="23305" y="261821"/>
                  </a:lnTo>
                  <a:lnTo>
                    <a:pt x="6097" y="220256"/>
                  </a:lnTo>
                  <a:lnTo>
                    <a:pt x="0" y="173999"/>
                  </a:lnTo>
                  <a:close/>
                </a:path>
              </a:pathLst>
            </a:custGeom>
            <a:ln w="19049">
              <a:solidFill>
                <a:srgbClr val="FCD94B"/>
              </a:solidFill>
            </a:ln>
          </p:spPr>
          <p:txBody>
            <a:bodyPr wrap="square" lIns="0" tIns="0" rIns="0" bIns="0" rtlCol="0"/>
            <a:lstStyle/>
            <a:p>
              <a:endParaRPr/>
            </a:p>
          </p:txBody>
        </p:sp>
        <p:sp>
          <p:nvSpPr>
            <p:cNvPr id="23" name="object 23"/>
            <p:cNvSpPr/>
            <p:nvPr/>
          </p:nvSpPr>
          <p:spPr>
            <a:xfrm>
              <a:off x="8040624" y="4516246"/>
              <a:ext cx="361315" cy="190500"/>
            </a:xfrm>
            <a:custGeom>
              <a:avLst/>
              <a:gdLst/>
              <a:ahLst/>
              <a:cxnLst/>
              <a:rect l="l" t="t" r="r" b="b"/>
              <a:pathLst>
                <a:path w="361315" h="190500">
                  <a:moveTo>
                    <a:pt x="56095" y="0"/>
                  </a:moveTo>
                  <a:lnTo>
                    <a:pt x="0" y="0"/>
                  </a:lnTo>
                  <a:lnTo>
                    <a:pt x="0" y="190500"/>
                  </a:lnTo>
                  <a:lnTo>
                    <a:pt x="56095" y="190500"/>
                  </a:lnTo>
                  <a:lnTo>
                    <a:pt x="56095" y="0"/>
                  </a:lnTo>
                  <a:close/>
                </a:path>
                <a:path w="361315" h="190500">
                  <a:moveTo>
                    <a:pt x="208495" y="0"/>
                  </a:moveTo>
                  <a:lnTo>
                    <a:pt x="152400" y="0"/>
                  </a:lnTo>
                  <a:lnTo>
                    <a:pt x="152400" y="190500"/>
                  </a:lnTo>
                  <a:lnTo>
                    <a:pt x="208495" y="190500"/>
                  </a:lnTo>
                  <a:lnTo>
                    <a:pt x="208495" y="0"/>
                  </a:lnTo>
                  <a:close/>
                </a:path>
                <a:path w="361315" h="190500">
                  <a:moveTo>
                    <a:pt x="360895" y="0"/>
                  </a:moveTo>
                  <a:lnTo>
                    <a:pt x="304800" y="0"/>
                  </a:lnTo>
                  <a:lnTo>
                    <a:pt x="304800" y="190500"/>
                  </a:lnTo>
                  <a:lnTo>
                    <a:pt x="360895" y="190500"/>
                  </a:lnTo>
                  <a:lnTo>
                    <a:pt x="360895" y="0"/>
                  </a:lnTo>
                  <a:close/>
                </a:path>
              </a:pathLst>
            </a:custGeom>
            <a:solidFill>
              <a:srgbClr val="FCD94B"/>
            </a:solidFill>
          </p:spPr>
          <p:txBody>
            <a:bodyPr wrap="square" lIns="0" tIns="0" rIns="0" bIns="0" rtlCol="0"/>
            <a:lstStyle/>
            <a:p>
              <a:endParaRPr/>
            </a:p>
          </p:txBody>
        </p:sp>
        <p:pic>
          <p:nvPicPr>
            <p:cNvPr id="24" name="object 24"/>
            <p:cNvPicPr/>
            <p:nvPr/>
          </p:nvPicPr>
          <p:blipFill>
            <a:blip r:embed="rId4" cstate="print"/>
            <a:stretch>
              <a:fillRect/>
            </a:stretch>
          </p:blipFill>
          <p:spPr>
            <a:xfrm>
              <a:off x="7996687" y="3650012"/>
              <a:ext cx="116024" cy="124724"/>
            </a:xfrm>
            <a:prstGeom prst="rect">
              <a:avLst/>
            </a:prstGeom>
          </p:spPr>
        </p:pic>
        <p:sp>
          <p:nvSpPr>
            <p:cNvPr id="25" name="object 25"/>
            <p:cNvSpPr/>
            <p:nvPr/>
          </p:nvSpPr>
          <p:spPr>
            <a:xfrm>
              <a:off x="8032500" y="3814987"/>
              <a:ext cx="44450" cy="195580"/>
            </a:xfrm>
            <a:custGeom>
              <a:avLst/>
              <a:gdLst/>
              <a:ahLst/>
              <a:cxnLst/>
              <a:rect l="l" t="t" r="r" b="b"/>
              <a:pathLst>
                <a:path w="44450" h="195579">
                  <a:moveTo>
                    <a:pt x="33299" y="194999"/>
                  </a:moveTo>
                  <a:lnTo>
                    <a:pt x="11099" y="194999"/>
                  </a:lnTo>
                  <a:lnTo>
                    <a:pt x="11099" y="22199"/>
                  </a:lnTo>
                  <a:lnTo>
                    <a:pt x="0" y="22199"/>
                  </a:lnTo>
                  <a:lnTo>
                    <a:pt x="22199" y="0"/>
                  </a:lnTo>
                  <a:lnTo>
                    <a:pt x="44399" y="22199"/>
                  </a:lnTo>
                  <a:lnTo>
                    <a:pt x="33299" y="22199"/>
                  </a:lnTo>
                  <a:lnTo>
                    <a:pt x="33299" y="194999"/>
                  </a:lnTo>
                  <a:close/>
                </a:path>
              </a:pathLst>
            </a:custGeom>
            <a:solidFill>
              <a:srgbClr val="FFFFFF"/>
            </a:solidFill>
          </p:spPr>
          <p:txBody>
            <a:bodyPr wrap="square" lIns="0" tIns="0" rIns="0" bIns="0" rtlCol="0"/>
            <a:lstStyle/>
            <a:p>
              <a:endParaRPr/>
            </a:p>
          </p:txBody>
        </p:sp>
      </p:grpSp>
      <p:grpSp>
        <p:nvGrpSpPr>
          <p:cNvPr id="26" name="object 26"/>
          <p:cNvGrpSpPr/>
          <p:nvPr/>
        </p:nvGrpSpPr>
        <p:grpSpPr>
          <a:xfrm>
            <a:off x="2946400" y="2216698"/>
            <a:ext cx="4377055" cy="2840355"/>
            <a:chOff x="2946400" y="2216698"/>
            <a:chExt cx="4377055" cy="2840355"/>
          </a:xfrm>
        </p:grpSpPr>
        <p:pic>
          <p:nvPicPr>
            <p:cNvPr id="27" name="object 27"/>
            <p:cNvPicPr/>
            <p:nvPr/>
          </p:nvPicPr>
          <p:blipFill>
            <a:blip r:embed="rId5" cstate="print"/>
            <a:stretch>
              <a:fillRect/>
            </a:stretch>
          </p:blipFill>
          <p:spPr>
            <a:xfrm>
              <a:off x="5266774" y="2538125"/>
              <a:ext cx="2056550" cy="2242675"/>
            </a:xfrm>
            <a:prstGeom prst="rect">
              <a:avLst/>
            </a:prstGeom>
          </p:spPr>
        </p:pic>
        <p:pic>
          <p:nvPicPr>
            <p:cNvPr id="28" name="object 28"/>
            <p:cNvPicPr/>
            <p:nvPr/>
          </p:nvPicPr>
          <p:blipFill>
            <a:blip r:embed="rId6" cstate="print"/>
            <a:stretch>
              <a:fillRect/>
            </a:stretch>
          </p:blipFill>
          <p:spPr>
            <a:xfrm>
              <a:off x="2946400" y="2216698"/>
              <a:ext cx="3282200" cy="2840125"/>
            </a:xfrm>
            <a:prstGeom prst="rect">
              <a:avLst/>
            </a:prstGeom>
          </p:spPr>
        </p:pic>
      </p:grpSp>
      <p:sp>
        <p:nvSpPr>
          <p:cNvPr id="29" name="object 29"/>
          <p:cNvSpPr txBox="1">
            <a:spLocks noGrp="1"/>
          </p:cNvSpPr>
          <p:nvPr>
            <p:ph type="title"/>
          </p:nvPr>
        </p:nvSpPr>
        <p:spPr>
          <a:xfrm>
            <a:off x="2071283" y="205408"/>
            <a:ext cx="5001895" cy="604520"/>
          </a:xfrm>
          <a:prstGeom prst="rect">
            <a:avLst/>
          </a:prstGeom>
        </p:spPr>
        <p:txBody>
          <a:bodyPr vert="horz" wrap="square" lIns="0" tIns="12700" rIns="0" bIns="0" rtlCol="0">
            <a:spAutoFit/>
          </a:bodyPr>
          <a:lstStyle/>
          <a:p>
            <a:pPr marL="12700">
              <a:lnSpc>
                <a:spcPct val="100000"/>
              </a:lnSpc>
              <a:spcBef>
                <a:spcPts val="100"/>
              </a:spcBef>
            </a:pPr>
            <a:r>
              <a:rPr lang="vi-VN" sz="3800" spc="-70" dirty="0">
                <a:solidFill>
                  <a:srgbClr val="FFFFFF"/>
                </a:solidFill>
              </a:rPr>
              <a:t>Giao dịch</a:t>
            </a:r>
            <a:r>
              <a:rPr sz="3800" spc="-235" dirty="0">
                <a:solidFill>
                  <a:srgbClr val="FFFFFF"/>
                </a:solidFill>
              </a:rPr>
              <a:t> </a:t>
            </a:r>
            <a:r>
              <a:rPr sz="3800" spc="-110" dirty="0">
                <a:solidFill>
                  <a:srgbClr val="FFFFFF"/>
                </a:solidFill>
              </a:rPr>
              <a:t>Bitcoin</a:t>
            </a:r>
            <a:r>
              <a:rPr sz="3800" spc="-245" dirty="0">
                <a:solidFill>
                  <a:srgbClr val="FFFFFF"/>
                </a:solidFill>
              </a:rPr>
              <a:t> </a:t>
            </a:r>
            <a:r>
              <a:rPr sz="3800" spc="-10" dirty="0">
                <a:solidFill>
                  <a:srgbClr val="FCD94B"/>
                </a:solidFill>
              </a:rPr>
              <a:t>Ofﬂine</a:t>
            </a:r>
            <a:endParaRPr sz="3800" dirty="0"/>
          </a:p>
        </p:txBody>
      </p:sp>
      <p:sp>
        <p:nvSpPr>
          <p:cNvPr id="30" name="object 30"/>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
        <p:nvSpPr>
          <p:cNvPr id="31" name="object 16">
            <a:extLst>
              <a:ext uri="{FF2B5EF4-FFF2-40B4-BE49-F238E27FC236}">
                <a16:creationId xmlns:a16="http://schemas.microsoft.com/office/drawing/2014/main" id="{77FF0227-6A79-7F0A-476B-77CBEEFAC907}"/>
              </a:ext>
            </a:extLst>
          </p:cNvPr>
          <p:cNvSpPr txBox="1"/>
          <p:nvPr/>
        </p:nvSpPr>
        <p:spPr>
          <a:xfrm>
            <a:off x="3928960" y="1342396"/>
            <a:ext cx="1286080" cy="760273"/>
          </a:xfrm>
          <a:prstGeom prst="rect">
            <a:avLst/>
          </a:prstGeom>
        </p:spPr>
        <p:txBody>
          <a:bodyPr vert="horz" wrap="square" lIns="0" tIns="27940" rIns="0" bIns="0" rtlCol="0">
            <a:spAutoFit/>
          </a:bodyPr>
          <a:lstStyle/>
          <a:p>
            <a:pPr marR="5080" indent="12700" algn="ctr">
              <a:lnSpc>
                <a:spcPts val="2850"/>
              </a:lnSpc>
              <a:spcBef>
                <a:spcPts val="220"/>
              </a:spcBef>
              <a:tabLst>
                <a:tab pos="2212340" algn="l"/>
              </a:tabLst>
            </a:pPr>
            <a:r>
              <a:rPr lang="vi-VN" sz="2400" spc="-325" dirty="0">
                <a:solidFill>
                  <a:srgbClr val="FFFFFF"/>
                </a:solidFill>
                <a:latin typeface="Calibri"/>
                <a:cs typeface="Calibri"/>
              </a:rPr>
              <a:t>Tin nhắn</a:t>
            </a:r>
            <a:br>
              <a:rPr lang="vi-VN" sz="2400" spc="-325" dirty="0">
                <a:solidFill>
                  <a:srgbClr val="FFFFFF"/>
                </a:solidFill>
                <a:latin typeface="Calibri"/>
                <a:cs typeface="Calibri"/>
              </a:rPr>
            </a:br>
            <a:r>
              <a:rPr sz="2400" spc="-325" dirty="0">
                <a:solidFill>
                  <a:srgbClr val="FFFFFF"/>
                </a:solidFill>
                <a:latin typeface="Calibri"/>
                <a:cs typeface="Calibri"/>
              </a:rPr>
              <a:t>SMS</a:t>
            </a:r>
            <a:endParaRPr sz="2400" dirty="0">
              <a:latin typeface="Calibri"/>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4571975" cy="5143499"/>
          </a:xfrm>
          <a:prstGeom prst="rect">
            <a:avLst/>
          </a:prstGeom>
        </p:spPr>
      </p:pic>
      <p:sp>
        <p:nvSpPr>
          <p:cNvPr id="3" name="object 3"/>
          <p:cNvSpPr txBox="1">
            <a:spLocks noGrp="1"/>
          </p:cNvSpPr>
          <p:nvPr>
            <p:ph type="title"/>
          </p:nvPr>
        </p:nvSpPr>
        <p:spPr>
          <a:xfrm>
            <a:off x="457975" y="231032"/>
            <a:ext cx="3885425" cy="720710"/>
          </a:xfrm>
          <a:prstGeom prst="rect">
            <a:avLst/>
          </a:prstGeom>
        </p:spPr>
        <p:txBody>
          <a:bodyPr vert="horz" wrap="square" lIns="0" tIns="12700" rIns="0" bIns="0" rtlCol="0">
            <a:spAutoFit/>
          </a:bodyPr>
          <a:lstStyle/>
          <a:p>
            <a:pPr marL="12700">
              <a:lnSpc>
                <a:spcPct val="100000"/>
              </a:lnSpc>
              <a:spcBef>
                <a:spcPts val="100"/>
              </a:spcBef>
            </a:pPr>
            <a:r>
              <a:rPr lang="vi-VN" sz="4600" spc="-35" dirty="0">
                <a:solidFill>
                  <a:srgbClr val="FFFFFF"/>
                </a:solidFill>
              </a:rPr>
              <a:t>Tiếp tay </a:t>
            </a:r>
            <a:r>
              <a:rPr lang="vi-VN" sz="4600" spc="-565" dirty="0">
                <a:solidFill>
                  <a:srgbClr val="FCD94B"/>
                </a:solidFill>
              </a:rPr>
              <a:t>TỘI PHẠM</a:t>
            </a:r>
            <a:endParaRPr sz="4600" dirty="0"/>
          </a:p>
        </p:txBody>
      </p:sp>
      <p:sp>
        <p:nvSpPr>
          <p:cNvPr id="4" name="object 4"/>
          <p:cNvSpPr txBox="1"/>
          <p:nvPr/>
        </p:nvSpPr>
        <p:spPr>
          <a:xfrm>
            <a:off x="5589037" y="401572"/>
            <a:ext cx="2688876" cy="376385"/>
          </a:xfrm>
          <a:prstGeom prst="rect">
            <a:avLst/>
          </a:prstGeom>
          <a:ln w="19049">
            <a:solidFill>
              <a:srgbClr val="FFFFFF"/>
            </a:solidFill>
          </a:ln>
        </p:spPr>
        <p:txBody>
          <a:bodyPr vert="horz" wrap="square" lIns="0" tIns="128905" rIns="0" bIns="0" rtlCol="0">
            <a:spAutoFit/>
          </a:bodyPr>
          <a:lstStyle/>
          <a:p>
            <a:pPr marL="234315">
              <a:lnSpc>
                <a:spcPct val="100000"/>
              </a:lnSpc>
              <a:spcBef>
                <a:spcPts val="1015"/>
              </a:spcBef>
            </a:pPr>
            <a:r>
              <a:rPr sz="1600" b="1" spc="80" dirty="0">
                <a:solidFill>
                  <a:srgbClr val="FFFFFF"/>
                </a:solidFill>
                <a:latin typeface="Calibri"/>
                <a:cs typeface="Calibri"/>
              </a:rPr>
              <a:t>bitcoin</a:t>
            </a:r>
            <a:r>
              <a:rPr sz="1600" b="1" spc="85" dirty="0">
                <a:solidFill>
                  <a:srgbClr val="FFFFFF"/>
                </a:solidFill>
                <a:latin typeface="Calibri"/>
                <a:cs typeface="Calibri"/>
              </a:rPr>
              <a:t> </a:t>
            </a:r>
            <a:r>
              <a:rPr lang="vi-VN" sz="1600" b="1" spc="85" dirty="0">
                <a:solidFill>
                  <a:srgbClr val="FFFFFF"/>
                </a:solidFill>
                <a:latin typeface="Calibri"/>
                <a:cs typeface="Calibri"/>
              </a:rPr>
              <a:t>hữu dụng không</a:t>
            </a:r>
            <a:r>
              <a:rPr sz="1600" b="1" spc="70" dirty="0">
                <a:solidFill>
                  <a:srgbClr val="FFFFFF"/>
                </a:solidFill>
                <a:latin typeface="Calibri"/>
                <a:cs typeface="Calibri"/>
              </a:rPr>
              <a:t>?</a:t>
            </a:r>
            <a:endParaRPr sz="1600" dirty="0">
              <a:latin typeface="Calibri"/>
              <a:cs typeface="Calibri"/>
            </a:endParaRPr>
          </a:p>
        </p:txBody>
      </p:sp>
      <p:sp>
        <p:nvSpPr>
          <p:cNvPr id="5" name="object 5"/>
          <p:cNvSpPr txBox="1"/>
          <p:nvPr/>
        </p:nvSpPr>
        <p:spPr>
          <a:xfrm>
            <a:off x="4923325" y="1584275"/>
            <a:ext cx="1826260" cy="800155"/>
          </a:xfrm>
          <a:prstGeom prst="rect">
            <a:avLst/>
          </a:prstGeom>
          <a:solidFill>
            <a:srgbClr val="6AA84F"/>
          </a:solidFill>
        </p:spPr>
        <p:txBody>
          <a:bodyPr vert="horz" wrap="square" lIns="0" tIns="151765" rIns="0" bIns="0" rtlCol="0">
            <a:spAutoFit/>
          </a:bodyPr>
          <a:lstStyle/>
          <a:p>
            <a:pPr marL="231775" marR="167005" algn="ctr">
              <a:lnSpc>
                <a:spcPts val="1650"/>
              </a:lnSpc>
              <a:spcBef>
                <a:spcPts val="1195"/>
              </a:spcBef>
            </a:pPr>
            <a:r>
              <a:rPr lang="vi-VN" sz="1400" dirty="0">
                <a:solidFill>
                  <a:srgbClr val="FFFFFF"/>
                </a:solidFill>
                <a:latin typeface="Calibri"/>
                <a:cs typeface="Calibri"/>
              </a:rPr>
              <a:t>Hữu dụng </a:t>
            </a:r>
            <a:br>
              <a:rPr lang="vi-VN" sz="1400" dirty="0">
                <a:solidFill>
                  <a:srgbClr val="FFFFFF"/>
                </a:solidFill>
                <a:latin typeface="Calibri"/>
                <a:cs typeface="Calibri"/>
              </a:rPr>
            </a:br>
            <a:r>
              <a:rPr lang="vi-VN" sz="1400" dirty="0">
                <a:solidFill>
                  <a:srgbClr val="FFFFFF"/>
                </a:solidFill>
                <a:latin typeface="Calibri"/>
                <a:cs typeface="Calibri"/>
              </a:rPr>
              <a:t>cho mọi người</a:t>
            </a:r>
            <a:r>
              <a:rPr sz="1400" spc="-10" dirty="0">
                <a:solidFill>
                  <a:srgbClr val="FFFFFF"/>
                </a:solidFill>
                <a:latin typeface="Calibri"/>
                <a:cs typeface="Calibri"/>
              </a:rPr>
              <a:t>,</a:t>
            </a:r>
            <a:br>
              <a:rPr lang="vi-VN" sz="1400" spc="500" dirty="0">
                <a:solidFill>
                  <a:srgbClr val="FFFFFF"/>
                </a:solidFill>
                <a:latin typeface="Calibri"/>
                <a:cs typeface="Calibri"/>
              </a:rPr>
            </a:br>
            <a:r>
              <a:rPr lang="vi-VN" sz="1400" spc="-10" dirty="0">
                <a:solidFill>
                  <a:srgbClr val="FFFFFF"/>
                </a:solidFill>
                <a:latin typeface="Calibri"/>
                <a:cs typeface="Calibri"/>
              </a:rPr>
              <a:t>(gồm cả tội phạm)</a:t>
            </a:r>
            <a:endParaRPr sz="1400" dirty="0">
              <a:latin typeface="Calibri"/>
              <a:cs typeface="Calibri"/>
            </a:endParaRPr>
          </a:p>
        </p:txBody>
      </p:sp>
      <p:sp>
        <p:nvSpPr>
          <p:cNvPr id="6" name="object 6"/>
          <p:cNvSpPr txBox="1"/>
          <p:nvPr/>
        </p:nvSpPr>
        <p:spPr>
          <a:xfrm>
            <a:off x="7032500" y="1584275"/>
            <a:ext cx="1826260" cy="794448"/>
          </a:xfrm>
          <a:prstGeom prst="rect">
            <a:avLst/>
          </a:prstGeom>
          <a:solidFill>
            <a:srgbClr val="E06666"/>
          </a:solidFill>
        </p:spPr>
        <p:txBody>
          <a:bodyPr vert="horz" wrap="square" lIns="0" tIns="151765" rIns="0" bIns="0" rtlCol="0">
            <a:spAutoFit/>
          </a:bodyPr>
          <a:lstStyle/>
          <a:p>
            <a:pPr marL="598170" marR="231775" indent="-358775">
              <a:lnSpc>
                <a:spcPts val="1650"/>
              </a:lnSpc>
              <a:spcBef>
                <a:spcPts val="1195"/>
              </a:spcBef>
            </a:pPr>
            <a:r>
              <a:rPr lang="vi-VN" sz="1400" u="heavy" dirty="0">
                <a:solidFill>
                  <a:srgbClr val="FFFFFF"/>
                </a:solidFill>
                <a:uFill>
                  <a:solidFill>
                    <a:srgbClr val="FFFFFF"/>
                  </a:solidFill>
                </a:uFill>
                <a:latin typeface="Calibri"/>
                <a:cs typeface="Calibri"/>
              </a:rPr>
              <a:t>không</a:t>
            </a:r>
            <a:r>
              <a:rPr sz="1400" spc="240" dirty="0">
                <a:solidFill>
                  <a:srgbClr val="FFFFFF"/>
                </a:solidFill>
                <a:latin typeface="Calibri"/>
                <a:cs typeface="Calibri"/>
              </a:rPr>
              <a:t> </a:t>
            </a:r>
            <a:r>
              <a:rPr lang="vi-VN" sz="1400" spc="-25" dirty="0">
                <a:solidFill>
                  <a:srgbClr val="FFFFFF"/>
                </a:solidFill>
                <a:latin typeface="Calibri"/>
                <a:cs typeface="Calibri"/>
              </a:rPr>
              <a:t>hữu dụng cho ai cả</a:t>
            </a:r>
            <a:r>
              <a:rPr sz="1400" spc="-10" dirty="0">
                <a:solidFill>
                  <a:srgbClr val="FFFFFF"/>
                </a:solidFill>
                <a:latin typeface="Calibri"/>
                <a:cs typeface="Calibri"/>
              </a:rPr>
              <a:t>,</a:t>
            </a:r>
            <a:endParaRPr sz="1400" dirty="0">
              <a:latin typeface="Calibri"/>
              <a:cs typeface="Calibri"/>
            </a:endParaRPr>
          </a:p>
          <a:p>
            <a:pPr marL="175260">
              <a:lnSpc>
                <a:spcPts val="1600"/>
              </a:lnSpc>
            </a:pPr>
            <a:r>
              <a:rPr lang="vi-VN" sz="1400" spc="-10" dirty="0">
                <a:solidFill>
                  <a:srgbClr val="FFFFFF"/>
                </a:solidFill>
                <a:latin typeface="Calibri"/>
                <a:cs typeface="Calibri"/>
              </a:rPr>
              <a:t>(gồm cả tội phạm)</a:t>
            </a:r>
            <a:endParaRPr sz="1400" dirty="0">
              <a:latin typeface="Calibri"/>
              <a:cs typeface="Calibri"/>
            </a:endParaRPr>
          </a:p>
        </p:txBody>
      </p:sp>
      <p:grpSp>
        <p:nvGrpSpPr>
          <p:cNvPr id="7" name="object 7"/>
          <p:cNvGrpSpPr/>
          <p:nvPr/>
        </p:nvGrpSpPr>
        <p:grpSpPr>
          <a:xfrm>
            <a:off x="5849723" y="812800"/>
            <a:ext cx="2083435" cy="765175"/>
            <a:chOff x="5849723" y="812800"/>
            <a:chExt cx="2083435" cy="765175"/>
          </a:xfrm>
        </p:grpSpPr>
        <p:sp>
          <p:nvSpPr>
            <p:cNvPr id="8" name="object 8"/>
            <p:cNvSpPr/>
            <p:nvPr/>
          </p:nvSpPr>
          <p:spPr>
            <a:xfrm>
              <a:off x="5930252" y="822325"/>
              <a:ext cx="1003300" cy="697230"/>
            </a:xfrm>
            <a:custGeom>
              <a:avLst/>
              <a:gdLst/>
              <a:ahLst/>
              <a:cxnLst/>
              <a:rect l="l" t="t" r="r" b="b"/>
              <a:pathLst>
                <a:path w="1003300" h="697230">
                  <a:moveTo>
                    <a:pt x="1003222" y="0"/>
                  </a:moveTo>
                  <a:lnTo>
                    <a:pt x="0" y="696796"/>
                  </a:lnTo>
                </a:path>
              </a:pathLst>
            </a:custGeom>
            <a:ln w="19049">
              <a:solidFill>
                <a:srgbClr val="FFFFFF"/>
              </a:solidFill>
            </a:ln>
          </p:spPr>
          <p:txBody>
            <a:bodyPr wrap="square" lIns="0" tIns="0" rIns="0" bIns="0" rtlCol="0"/>
            <a:lstStyle/>
            <a:p>
              <a:endParaRPr/>
            </a:p>
          </p:txBody>
        </p:sp>
        <p:pic>
          <p:nvPicPr>
            <p:cNvPr id="9" name="object 9"/>
            <p:cNvPicPr/>
            <p:nvPr/>
          </p:nvPicPr>
          <p:blipFill>
            <a:blip r:embed="rId3" cstate="print"/>
            <a:stretch>
              <a:fillRect/>
            </a:stretch>
          </p:blipFill>
          <p:spPr>
            <a:xfrm>
              <a:off x="5849723" y="1483753"/>
              <a:ext cx="108003" cy="94210"/>
            </a:xfrm>
            <a:prstGeom prst="rect">
              <a:avLst/>
            </a:prstGeom>
          </p:spPr>
        </p:pic>
        <p:sp>
          <p:nvSpPr>
            <p:cNvPr id="10" name="object 10"/>
            <p:cNvSpPr/>
            <p:nvPr/>
          </p:nvSpPr>
          <p:spPr>
            <a:xfrm>
              <a:off x="6933475" y="822325"/>
              <a:ext cx="920750" cy="693420"/>
            </a:xfrm>
            <a:custGeom>
              <a:avLst/>
              <a:gdLst/>
              <a:ahLst/>
              <a:cxnLst/>
              <a:rect l="l" t="t" r="r" b="b"/>
              <a:pathLst>
                <a:path w="920750" h="693419">
                  <a:moveTo>
                    <a:pt x="0" y="0"/>
                  </a:moveTo>
                  <a:lnTo>
                    <a:pt x="920593" y="693242"/>
                  </a:lnTo>
                </a:path>
              </a:pathLst>
            </a:custGeom>
            <a:ln w="19049">
              <a:solidFill>
                <a:srgbClr val="FFFFFF"/>
              </a:solidFill>
            </a:ln>
          </p:spPr>
          <p:txBody>
            <a:bodyPr wrap="square" lIns="0" tIns="0" rIns="0" bIns="0" rtlCol="0"/>
            <a:lstStyle/>
            <a:p>
              <a:endParaRPr/>
            </a:p>
          </p:txBody>
        </p:sp>
        <p:pic>
          <p:nvPicPr>
            <p:cNvPr id="11" name="object 11"/>
            <p:cNvPicPr/>
            <p:nvPr/>
          </p:nvPicPr>
          <p:blipFill>
            <a:blip r:embed="rId4" cstate="print"/>
            <a:stretch>
              <a:fillRect/>
            </a:stretch>
          </p:blipFill>
          <p:spPr>
            <a:xfrm>
              <a:off x="7825614" y="1480906"/>
              <a:ext cx="107037" cy="96190"/>
            </a:xfrm>
            <a:prstGeom prst="rect">
              <a:avLst/>
            </a:prstGeom>
          </p:spPr>
        </p:pic>
        <p:sp>
          <p:nvSpPr>
            <p:cNvPr id="12" name="object 12"/>
            <p:cNvSpPr/>
            <p:nvPr/>
          </p:nvSpPr>
          <p:spPr>
            <a:xfrm>
              <a:off x="6157150" y="976058"/>
              <a:ext cx="1459865" cy="213360"/>
            </a:xfrm>
            <a:custGeom>
              <a:avLst/>
              <a:gdLst/>
              <a:ahLst/>
              <a:cxnLst/>
              <a:rect l="l" t="t" r="r" b="b"/>
              <a:pathLst>
                <a:path w="1459865" h="213359">
                  <a:moveTo>
                    <a:pt x="108546" y="0"/>
                  </a:moveTo>
                  <a:lnTo>
                    <a:pt x="0" y="0"/>
                  </a:lnTo>
                  <a:lnTo>
                    <a:pt x="0" y="213360"/>
                  </a:lnTo>
                  <a:lnTo>
                    <a:pt x="108546" y="213360"/>
                  </a:lnTo>
                  <a:lnTo>
                    <a:pt x="108546" y="0"/>
                  </a:lnTo>
                  <a:close/>
                </a:path>
                <a:path w="1459865" h="213359">
                  <a:moveTo>
                    <a:pt x="1459306" y="0"/>
                  </a:moveTo>
                  <a:lnTo>
                    <a:pt x="1334185" y="0"/>
                  </a:lnTo>
                  <a:lnTo>
                    <a:pt x="1334185" y="213360"/>
                  </a:lnTo>
                  <a:lnTo>
                    <a:pt x="1459306" y="213360"/>
                  </a:lnTo>
                  <a:lnTo>
                    <a:pt x="1459306" y="0"/>
                  </a:lnTo>
                  <a:close/>
                </a:path>
              </a:pathLst>
            </a:custGeom>
            <a:solidFill>
              <a:srgbClr val="000000"/>
            </a:solidFill>
          </p:spPr>
          <p:txBody>
            <a:bodyPr wrap="square" lIns="0" tIns="0" rIns="0" bIns="0" rtlCol="0"/>
            <a:lstStyle/>
            <a:p>
              <a:endParaRPr/>
            </a:p>
          </p:txBody>
        </p:sp>
      </p:grpSp>
      <p:sp>
        <p:nvSpPr>
          <p:cNvPr id="13" name="object 13"/>
          <p:cNvSpPr txBox="1"/>
          <p:nvPr/>
        </p:nvSpPr>
        <p:spPr>
          <a:xfrm>
            <a:off x="6144451" y="956240"/>
            <a:ext cx="1882882" cy="228268"/>
          </a:xfrm>
          <a:prstGeom prst="rect">
            <a:avLst/>
          </a:prstGeom>
        </p:spPr>
        <p:txBody>
          <a:bodyPr vert="horz" wrap="square" lIns="0" tIns="12700" rIns="0" bIns="0" rtlCol="0">
            <a:spAutoFit/>
          </a:bodyPr>
          <a:lstStyle/>
          <a:p>
            <a:pPr marL="12700">
              <a:lnSpc>
                <a:spcPct val="100000"/>
              </a:lnSpc>
              <a:spcBef>
                <a:spcPts val="100"/>
              </a:spcBef>
              <a:tabLst>
                <a:tab pos="1346835" algn="l"/>
              </a:tabLst>
            </a:pPr>
            <a:r>
              <a:rPr lang="vi-VN" sz="1400" dirty="0">
                <a:solidFill>
                  <a:srgbClr val="FFFFFF"/>
                </a:solidFill>
                <a:latin typeface="Calibri"/>
                <a:cs typeface="Calibri"/>
              </a:rPr>
              <a:t>Có</a:t>
            </a:r>
            <a:r>
              <a:rPr sz="1400" dirty="0">
                <a:solidFill>
                  <a:srgbClr val="FFFFFF"/>
                </a:solidFill>
                <a:latin typeface="Calibri"/>
                <a:cs typeface="Calibri"/>
              </a:rPr>
              <a:t>	</a:t>
            </a:r>
            <a:r>
              <a:rPr lang="vi-VN" sz="1400" dirty="0">
                <a:solidFill>
                  <a:srgbClr val="FFFFFF"/>
                </a:solidFill>
                <a:latin typeface="Calibri"/>
                <a:cs typeface="Calibri"/>
              </a:rPr>
              <a:t>Không</a:t>
            </a:r>
            <a:endParaRPr sz="1400" dirty="0">
              <a:latin typeface="Calibri"/>
              <a:cs typeface="Calibri"/>
            </a:endParaRPr>
          </a:p>
        </p:txBody>
      </p:sp>
      <p:sp>
        <p:nvSpPr>
          <p:cNvPr id="14" name="object 14"/>
          <p:cNvSpPr txBox="1"/>
          <p:nvPr/>
        </p:nvSpPr>
        <p:spPr>
          <a:xfrm>
            <a:off x="506250" y="1103297"/>
            <a:ext cx="3885425" cy="3477940"/>
          </a:xfrm>
          <a:prstGeom prst="rect">
            <a:avLst/>
          </a:prstGeom>
        </p:spPr>
        <p:txBody>
          <a:bodyPr vert="horz" wrap="square" lIns="0" tIns="12700" rIns="0" bIns="0" rtlCol="0">
            <a:spAutoFit/>
          </a:bodyPr>
          <a:lstStyle/>
          <a:p>
            <a:pPr marL="12700" marR="5080">
              <a:lnSpc>
                <a:spcPct val="116100"/>
              </a:lnSpc>
              <a:spcBef>
                <a:spcPts val="100"/>
              </a:spcBef>
            </a:pPr>
            <a:r>
              <a:rPr lang="vi-VN" sz="1400" dirty="0">
                <a:solidFill>
                  <a:srgbClr val="FFFFFF"/>
                </a:solidFill>
                <a:latin typeface="Verdana"/>
                <a:cs typeface="Verdana"/>
              </a:rPr>
              <a:t>Bitcoin là một công cụ trung lập để dịch chuyển giá trị. Nó không có niềm tin, quan điểm hoặc giá trị bẩm sinh. Người dùng gắn kết ý nghĩa cho Bitcoin thông qua việc sử dụng của họ</a:t>
            </a:r>
            <a:r>
              <a:rPr sz="1400" dirty="0">
                <a:solidFill>
                  <a:srgbClr val="FFFFFF"/>
                </a:solidFill>
                <a:latin typeface="Verdana"/>
                <a:cs typeface="Verdana"/>
              </a:rPr>
              <a:t>.</a:t>
            </a:r>
            <a:endParaRPr sz="1400" dirty="0">
              <a:latin typeface="Verdana"/>
              <a:cs typeface="Verdana"/>
            </a:endParaRPr>
          </a:p>
          <a:p>
            <a:pPr>
              <a:lnSpc>
                <a:spcPct val="100000"/>
              </a:lnSpc>
              <a:spcBef>
                <a:spcPts val="245"/>
              </a:spcBef>
            </a:pPr>
            <a:endParaRPr sz="1400" dirty="0">
              <a:latin typeface="Verdana"/>
              <a:cs typeface="Verdana"/>
            </a:endParaRPr>
          </a:p>
          <a:p>
            <a:pPr marL="12700" marR="52705">
              <a:lnSpc>
                <a:spcPct val="116100"/>
              </a:lnSpc>
            </a:pPr>
            <a:r>
              <a:rPr lang="vi-VN" sz="1400" dirty="0">
                <a:solidFill>
                  <a:srgbClr val="FFFFFF"/>
                </a:solidFill>
                <a:latin typeface="Verdana"/>
                <a:cs typeface="Verdana"/>
              </a:rPr>
              <a:t>Có luận điểm cho rằng do các đặc tính của Bitcoin nên đã dẫn đến sự gia tăng của hoạt động tội phạm nói chung. Điều này không thể chứng minh được ngay cả sau khi đã được nghiên cứu và điều tra kỹ lưỡng. Tội phạm không bắt nguồn từ việc sử dụng một công cụ cụ thể, tội phạm xuất phát từ hoàn cảnh cá nhân</a:t>
            </a:r>
            <a:r>
              <a:rPr sz="1400" dirty="0">
                <a:solidFill>
                  <a:srgbClr val="FFFFFF"/>
                </a:solidFill>
                <a:latin typeface="Verdana"/>
                <a:cs typeface="Verdana"/>
              </a:rPr>
              <a:t>.</a:t>
            </a:r>
            <a:endParaRPr sz="1400" dirty="0">
              <a:latin typeface="Verdana"/>
              <a:cs typeface="Verdana"/>
            </a:endParaRPr>
          </a:p>
        </p:txBody>
      </p:sp>
      <p:sp>
        <p:nvSpPr>
          <p:cNvPr id="15" name="object 15"/>
          <p:cNvSpPr txBox="1"/>
          <p:nvPr/>
        </p:nvSpPr>
        <p:spPr>
          <a:xfrm>
            <a:off x="5148625" y="2595995"/>
            <a:ext cx="3839210" cy="2634567"/>
          </a:xfrm>
          <a:prstGeom prst="rect">
            <a:avLst/>
          </a:prstGeom>
        </p:spPr>
        <p:txBody>
          <a:bodyPr vert="horz" wrap="square" lIns="0" tIns="12700" rIns="0" bIns="0" rtlCol="0">
            <a:spAutoFit/>
          </a:bodyPr>
          <a:lstStyle/>
          <a:p>
            <a:pPr marL="633095">
              <a:lnSpc>
                <a:spcPct val="100000"/>
              </a:lnSpc>
              <a:spcBef>
                <a:spcPts val="100"/>
              </a:spcBef>
            </a:pPr>
            <a:r>
              <a:rPr lang="vi-VN" sz="1000" i="1" dirty="0">
                <a:solidFill>
                  <a:srgbClr val="FCFCFC"/>
                </a:solidFill>
                <a:latin typeface="Calibri"/>
                <a:cs typeface="Calibri"/>
              </a:rPr>
              <a:t>nguồn</a:t>
            </a:r>
            <a:r>
              <a:rPr sz="1000" i="1" dirty="0">
                <a:solidFill>
                  <a:srgbClr val="FCFCFC"/>
                </a:solidFill>
                <a:latin typeface="Calibri"/>
                <a:cs typeface="Calibri"/>
              </a:rPr>
              <a:t>:</a:t>
            </a:r>
            <a:r>
              <a:rPr sz="1000" i="1" spc="160" dirty="0">
                <a:solidFill>
                  <a:srgbClr val="FCFCFC"/>
                </a:solidFill>
                <a:latin typeface="Calibri"/>
                <a:cs typeface="Calibri"/>
              </a:rPr>
              <a:t> </a:t>
            </a:r>
            <a:r>
              <a:rPr sz="1000" i="1" dirty="0">
                <a:solidFill>
                  <a:srgbClr val="FCFCFC"/>
                </a:solidFill>
                <a:latin typeface="Calibri"/>
                <a:cs typeface="Calibri"/>
              </a:rPr>
              <a:t>Bitcoin</a:t>
            </a:r>
            <a:r>
              <a:rPr sz="1000" i="1" spc="165" dirty="0">
                <a:solidFill>
                  <a:srgbClr val="FCFCFC"/>
                </a:solidFill>
                <a:latin typeface="Calibri"/>
                <a:cs typeface="Calibri"/>
              </a:rPr>
              <a:t> </a:t>
            </a:r>
            <a:r>
              <a:rPr sz="1000" i="1" dirty="0">
                <a:solidFill>
                  <a:srgbClr val="FCFCFC"/>
                </a:solidFill>
                <a:latin typeface="Calibri"/>
                <a:cs typeface="Calibri"/>
              </a:rPr>
              <a:t>Is</a:t>
            </a:r>
            <a:r>
              <a:rPr sz="1000" i="1" spc="165" dirty="0">
                <a:solidFill>
                  <a:srgbClr val="FCFCFC"/>
                </a:solidFill>
                <a:latin typeface="Calibri"/>
                <a:cs typeface="Calibri"/>
              </a:rPr>
              <a:t> </a:t>
            </a:r>
            <a:r>
              <a:rPr sz="1000" i="1" dirty="0">
                <a:solidFill>
                  <a:srgbClr val="FCFCFC"/>
                </a:solidFill>
                <a:latin typeface="Calibri"/>
                <a:cs typeface="Calibri"/>
              </a:rPr>
              <a:t>Not</a:t>
            </a:r>
            <a:r>
              <a:rPr sz="1000" i="1" spc="165" dirty="0">
                <a:solidFill>
                  <a:srgbClr val="FCFCFC"/>
                </a:solidFill>
                <a:latin typeface="Calibri"/>
                <a:cs typeface="Calibri"/>
              </a:rPr>
              <a:t> </a:t>
            </a:r>
            <a:r>
              <a:rPr sz="1000" i="1" dirty="0">
                <a:solidFill>
                  <a:srgbClr val="FCFCFC"/>
                </a:solidFill>
                <a:latin typeface="Calibri"/>
                <a:cs typeface="Calibri"/>
              </a:rPr>
              <a:t>For</a:t>
            </a:r>
            <a:r>
              <a:rPr sz="1000" i="1" spc="165" dirty="0">
                <a:solidFill>
                  <a:srgbClr val="FCFCFC"/>
                </a:solidFill>
                <a:latin typeface="Calibri"/>
                <a:cs typeface="Calibri"/>
              </a:rPr>
              <a:t> </a:t>
            </a:r>
            <a:r>
              <a:rPr sz="1000" i="1" dirty="0">
                <a:solidFill>
                  <a:srgbClr val="FCFCFC"/>
                </a:solidFill>
                <a:latin typeface="Calibri"/>
                <a:cs typeface="Calibri"/>
              </a:rPr>
              <a:t>Criminals</a:t>
            </a:r>
            <a:r>
              <a:rPr sz="1000" i="1" spc="165" dirty="0">
                <a:solidFill>
                  <a:srgbClr val="FCFCFC"/>
                </a:solidFill>
                <a:latin typeface="Calibri"/>
                <a:cs typeface="Calibri"/>
              </a:rPr>
              <a:t> </a:t>
            </a:r>
            <a:r>
              <a:rPr sz="1000" i="1" spc="-10" dirty="0">
                <a:solidFill>
                  <a:srgbClr val="FCFCFC"/>
                </a:solidFill>
                <a:latin typeface="Calibri"/>
                <a:cs typeface="Calibri"/>
              </a:rPr>
              <a:t>(2019)</a:t>
            </a:r>
            <a:endParaRPr sz="1000" dirty="0">
              <a:latin typeface="Calibri"/>
              <a:cs typeface="Calibri"/>
            </a:endParaRPr>
          </a:p>
          <a:p>
            <a:pPr>
              <a:lnSpc>
                <a:spcPct val="100000"/>
              </a:lnSpc>
            </a:pPr>
            <a:endParaRPr sz="1000" dirty="0">
              <a:latin typeface="Calibri"/>
              <a:cs typeface="Calibri"/>
            </a:endParaRPr>
          </a:p>
          <a:p>
            <a:pPr>
              <a:lnSpc>
                <a:spcPct val="100000"/>
              </a:lnSpc>
              <a:spcBef>
                <a:spcPts val="540"/>
              </a:spcBef>
            </a:pPr>
            <a:endParaRPr sz="1000" dirty="0">
              <a:latin typeface="Calibri"/>
              <a:cs typeface="Calibri"/>
            </a:endParaRPr>
          </a:p>
          <a:p>
            <a:pPr marL="12700" marR="243840">
              <a:lnSpc>
                <a:spcPct val="115399"/>
              </a:lnSpc>
              <a:spcBef>
                <a:spcPts val="5"/>
              </a:spcBef>
            </a:pPr>
            <a:r>
              <a:rPr sz="1300" i="1" spc="-80" dirty="0">
                <a:solidFill>
                  <a:srgbClr val="FCD94B"/>
                </a:solidFill>
                <a:latin typeface="Verdana"/>
                <a:cs typeface="Verdana"/>
              </a:rPr>
              <a:t>“</a:t>
            </a:r>
            <a:r>
              <a:rPr lang="vi-VN" sz="1300" i="1" spc="-80" dirty="0">
                <a:solidFill>
                  <a:srgbClr val="FCD94B"/>
                </a:solidFill>
                <a:latin typeface="Verdana"/>
                <a:cs typeface="Verdana"/>
              </a:rPr>
              <a:t>Có ai nêu được những đặc trưng gì về các công cụ được sử dụng để hỗ trợ các tội phạm làm bản thân các công cụ này trở nên xấu xa? Thực tế tội phạm cũng sử dụng đường xá, internet, thư từ, v.v</a:t>
            </a:r>
            <a:r>
              <a:rPr lang="vi-VN" sz="1300" i="1" spc="-10" dirty="0">
                <a:solidFill>
                  <a:srgbClr val="FCD94B"/>
                </a:solidFill>
                <a:latin typeface="Verdana"/>
                <a:cs typeface="Verdana"/>
              </a:rPr>
              <a:t>.</a:t>
            </a:r>
            <a:r>
              <a:rPr lang="vi-VN" sz="1300" i="1" spc="-80" dirty="0">
                <a:solidFill>
                  <a:srgbClr val="FCD94B"/>
                </a:solidFill>
                <a:latin typeface="Verdana"/>
                <a:cs typeface="Verdana"/>
              </a:rPr>
              <a:t>, vậy tại sao không ai đang kêu gọi cấm những điều đó.</a:t>
            </a:r>
            <a:r>
              <a:rPr sz="1300" i="1" spc="-10" dirty="0">
                <a:solidFill>
                  <a:srgbClr val="FCD94B"/>
                </a:solidFill>
                <a:latin typeface="Verdana"/>
                <a:cs typeface="Verdana"/>
              </a:rPr>
              <a:t>”</a:t>
            </a:r>
            <a:endParaRPr sz="1300" dirty="0">
              <a:latin typeface="Verdana"/>
              <a:cs typeface="Verdana"/>
            </a:endParaRPr>
          </a:p>
          <a:p>
            <a:pPr marL="12700">
              <a:lnSpc>
                <a:spcPct val="100000"/>
              </a:lnSpc>
              <a:spcBef>
                <a:spcPts val="240"/>
              </a:spcBef>
            </a:pPr>
            <a:r>
              <a:rPr sz="1300" b="1" spc="50" dirty="0">
                <a:solidFill>
                  <a:srgbClr val="FCD94B"/>
                </a:solidFill>
                <a:latin typeface="Tahoma"/>
                <a:cs typeface="Tahoma"/>
              </a:rPr>
              <a:t>—</a:t>
            </a:r>
            <a:r>
              <a:rPr sz="1300" b="1" spc="-30" dirty="0">
                <a:solidFill>
                  <a:srgbClr val="FCD94B"/>
                </a:solidFill>
                <a:latin typeface="Tahoma"/>
                <a:cs typeface="Tahoma"/>
              </a:rPr>
              <a:t>Parker</a:t>
            </a:r>
            <a:r>
              <a:rPr sz="1300" b="1" spc="-50" dirty="0">
                <a:solidFill>
                  <a:srgbClr val="FCD94B"/>
                </a:solidFill>
                <a:latin typeface="Tahoma"/>
                <a:cs typeface="Tahoma"/>
              </a:rPr>
              <a:t> </a:t>
            </a:r>
            <a:r>
              <a:rPr sz="1300" b="1" spc="-10" dirty="0">
                <a:solidFill>
                  <a:srgbClr val="FCD94B"/>
                </a:solidFill>
                <a:latin typeface="Tahoma"/>
                <a:cs typeface="Tahoma"/>
              </a:rPr>
              <a:t>Lewis</a:t>
            </a:r>
            <a:endParaRPr sz="1300" dirty="0">
              <a:latin typeface="Tahoma"/>
              <a:cs typeface="Tahoma"/>
            </a:endParaRPr>
          </a:p>
          <a:p>
            <a:pPr>
              <a:lnSpc>
                <a:spcPct val="100000"/>
              </a:lnSpc>
              <a:spcBef>
                <a:spcPts val="730"/>
              </a:spcBef>
            </a:pPr>
            <a:endParaRPr sz="1300" dirty="0">
              <a:latin typeface="Tahoma"/>
              <a:cs typeface="Tahoma"/>
            </a:endParaRPr>
          </a:p>
          <a:p>
            <a:pPr marR="5080" algn="r">
              <a:lnSpc>
                <a:spcPct val="100000"/>
              </a:lnSpc>
            </a:pPr>
            <a:r>
              <a:rPr sz="1300" spc="-10" dirty="0">
                <a:solidFill>
                  <a:srgbClr val="666666"/>
                </a:solidFill>
                <a:latin typeface="Tahoma"/>
                <a:cs typeface="Tahoma"/>
              </a:rPr>
              <a:t>@anilsaidso</a:t>
            </a:r>
            <a:endParaRPr sz="1300" dirty="0">
              <a:latin typeface="Tahoma"/>
              <a:cs typeface="Tahom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272199"/>
            <a:ext cx="4091304" cy="4871720"/>
            <a:chOff x="0" y="272199"/>
            <a:chExt cx="4091304" cy="4871720"/>
          </a:xfrm>
        </p:grpSpPr>
        <p:pic>
          <p:nvPicPr>
            <p:cNvPr id="3" name="object 3"/>
            <p:cNvPicPr/>
            <p:nvPr/>
          </p:nvPicPr>
          <p:blipFill>
            <a:blip r:embed="rId2" cstate="print"/>
            <a:stretch>
              <a:fillRect/>
            </a:stretch>
          </p:blipFill>
          <p:spPr>
            <a:xfrm>
              <a:off x="0" y="348399"/>
              <a:ext cx="4090874" cy="4795100"/>
            </a:xfrm>
            <a:prstGeom prst="rect">
              <a:avLst/>
            </a:prstGeom>
          </p:spPr>
        </p:pic>
        <p:sp>
          <p:nvSpPr>
            <p:cNvPr id="4" name="object 4"/>
            <p:cNvSpPr/>
            <p:nvPr/>
          </p:nvSpPr>
          <p:spPr>
            <a:xfrm>
              <a:off x="2012900" y="1566749"/>
              <a:ext cx="1153795" cy="302895"/>
            </a:xfrm>
            <a:custGeom>
              <a:avLst/>
              <a:gdLst/>
              <a:ahLst/>
              <a:cxnLst/>
              <a:rect l="l" t="t" r="r" b="b"/>
              <a:pathLst>
                <a:path w="1153795" h="302894">
                  <a:moveTo>
                    <a:pt x="1153799" y="302699"/>
                  </a:moveTo>
                  <a:lnTo>
                    <a:pt x="0" y="302699"/>
                  </a:lnTo>
                  <a:lnTo>
                    <a:pt x="0" y="0"/>
                  </a:lnTo>
                  <a:lnTo>
                    <a:pt x="1153799" y="0"/>
                  </a:lnTo>
                  <a:lnTo>
                    <a:pt x="1153799" y="302699"/>
                  </a:lnTo>
                  <a:close/>
                </a:path>
              </a:pathLst>
            </a:custGeom>
            <a:solidFill>
              <a:srgbClr val="FCD94B">
                <a:alpha val="70788"/>
              </a:srgbClr>
            </a:solidFill>
          </p:spPr>
          <p:txBody>
            <a:bodyPr wrap="square" lIns="0" tIns="0" rIns="0" bIns="0" rtlCol="0"/>
            <a:lstStyle/>
            <a:p>
              <a:endParaRPr/>
            </a:p>
          </p:txBody>
        </p:sp>
        <p:pic>
          <p:nvPicPr>
            <p:cNvPr id="5" name="object 5"/>
            <p:cNvPicPr/>
            <p:nvPr/>
          </p:nvPicPr>
          <p:blipFill>
            <a:blip r:embed="rId3" cstate="print"/>
            <a:stretch>
              <a:fillRect/>
            </a:stretch>
          </p:blipFill>
          <p:spPr>
            <a:xfrm>
              <a:off x="0" y="272199"/>
              <a:ext cx="4029849" cy="4871300"/>
            </a:xfrm>
            <a:prstGeom prst="rect">
              <a:avLst/>
            </a:prstGeom>
          </p:spPr>
        </p:pic>
      </p:grpSp>
      <p:sp>
        <p:nvSpPr>
          <p:cNvPr id="6" name="object 6"/>
          <p:cNvSpPr txBox="1">
            <a:spLocks noGrp="1"/>
          </p:cNvSpPr>
          <p:nvPr>
            <p:ph type="title"/>
          </p:nvPr>
        </p:nvSpPr>
        <p:spPr>
          <a:xfrm>
            <a:off x="3733800" y="272199"/>
            <a:ext cx="4495800" cy="689932"/>
          </a:xfrm>
          <a:prstGeom prst="rect">
            <a:avLst/>
          </a:prstGeom>
        </p:spPr>
        <p:txBody>
          <a:bodyPr vert="horz" wrap="square" lIns="0" tIns="12700" rIns="0" bIns="0" rtlCol="0">
            <a:spAutoFit/>
          </a:bodyPr>
          <a:lstStyle/>
          <a:p>
            <a:pPr marL="12700">
              <a:lnSpc>
                <a:spcPct val="100000"/>
              </a:lnSpc>
              <a:spcBef>
                <a:spcPts val="100"/>
              </a:spcBef>
            </a:pPr>
            <a:r>
              <a:rPr lang="vi-VN" sz="4400" dirty="0">
                <a:solidFill>
                  <a:srgbClr val="FFFFFF"/>
                </a:solidFill>
              </a:rPr>
              <a:t>BÁN HÀNG  </a:t>
            </a:r>
            <a:r>
              <a:rPr lang="vi-VN" sz="4400" dirty="0">
                <a:solidFill>
                  <a:srgbClr val="FCD94B"/>
                </a:solidFill>
              </a:rPr>
              <a:t>ĐA CẤP</a:t>
            </a:r>
            <a:endParaRPr sz="4400" dirty="0"/>
          </a:p>
        </p:txBody>
      </p:sp>
      <p:sp>
        <p:nvSpPr>
          <p:cNvPr id="7" name="object 7"/>
          <p:cNvSpPr txBox="1"/>
          <p:nvPr/>
        </p:nvSpPr>
        <p:spPr>
          <a:xfrm>
            <a:off x="3733800" y="946879"/>
            <a:ext cx="5130985" cy="3583097"/>
          </a:xfrm>
          <a:prstGeom prst="rect">
            <a:avLst/>
          </a:prstGeom>
        </p:spPr>
        <p:txBody>
          <a:bodyPr vert="horz" wrap="square" lIns="0" tIns="12700" rIns="0" bIns="0" rtlCol="0">
            <a:spAutoFit/>
          </a:bodyPr>
          <a:lstStyle/>
          <a:p>
            <a:pPr marL="12700" marR="5080">
              <a:lnSpc>
                <a:spcPct val="116100"/>
              </a:lnSpc>
              <a:spcBef>
                <a:spcPts val="100"/>
              </a:spcBef>
            </a:pPr>
            <a:r>
              <a:rPr lang="vi-VN" sz="1400" dirty="0">
                <a:solidFill>
                  <a:srgbClr val="FFFFFF"/>
                </a:solidFill>
                <a:latin typeface="Verdana"/>
                <a:cs typeface="Verdana"/>
              </a:rPr>
              <a:t>Việc đánh đồng</a:t>
            </a:r>
            <a:r>
              <a:rPr lang="en-AU" sz="1400" dirty="0">
                <a:solidFill>
                  <a:srgbClr val="FFFFFF"/>
                </a:solidFill>
                <a:latin typeface="Verdana"/>
                <a:cs typeface="Verdana"/>
              </a:rPr>
              <a:t> bitcoin </a:t>
            </a:r>
            <a:r>
              <a:rPr lang="vi-VN" sz="1400" dirty="0">
                <a:solidFill>
                  <a:srgbClr val="FFFFFF"/>
                </a:solidFill>
                <a:latin typeface="Verdana"/>
                <a:cs typeface="Verdana"/>
              </a:rPr>
              <a:t>với</a:t>
            </a:r>
            <a:r>
              <a:rPr lang="en-AU" sz="1400" dirty="0">
                <a:solidFill>
                  <a:srgbClr val="FFFFFF"/>
                </a:solidFill>
                <a:latin typeface="Verdana"/>
                <a:cs typeface="Verdana"/>
              </a:rPr>
              <a:t> </a:t>
            </a:r>
            <a:r>
              <a:rPr lang="en-AU" sz="1400" dirty="0" err="1">
                <a:solidFill>
                  <a:srgbClr val="FFFFFF"/>
                </a:solidFill>
                <a:latin typeface="Verdana"/>
                <a:cs typeface="Verdana"/>
              </a:rPr>
              <a:t>một</a:t>
            </a:r>
            <a:r>
              <a:rPr lang="en-AU" sz="1400" dirty="0">
                <a:solidFill>
                  <a:srgbClr val="FFFFFF"/>
                </a:solidFill>
                <a:latin typeface="Verdana"/>
                <a:cs typeface="Verdana"/>
              </a:rPr>
              <a:t> </a:t>
            </a:r>
            <a:r>
              <a:rPr lang="en-AU" sz="1400" dirty="0" err="1">
                <a:solidFill>
                  <a:srgbClr val="FFFFFF"/>
                </a:solidFill>
                <a:latin typeface="Verdana"/>
                <a:cs typeface="Verdana"/>
              </a:rPr>
              <a:t>hệ</a:t>
            </a:r>
            <a:r>
              <a:rPr lang="en-AU" sz="1400" dirty="0">
                <a:solidFill>
                  <a:srgbClr val="FFFFFF"/>
                </a:solidFill>
                <a:latin typeface="Verdana"/>
                <a:cs typeface="Verdana"/>
              </a:rPr>
              <a:t> </a:t>
            </a:r>
            <a:r>
              <a:rPr lang="en-AU" sz="1400" dirty="0" err="1">
                <a:solidFill>
                  <a:srgbClr val="FFFFFF"/>
                </a:solidFill>
                <a:latin typeface="Verdana"/>
                <a:cs typeface="Verdana"/>
              </a:rPr>
              <a:t>thống</a:t>
            </a:r>
            <a:r>
              <a:rPr lang="en-AU" sz="1400" dirty="0">
                <a:solidFill>
                  <a:srgbClr val="FFFFFF"/>
                </a:solidFill>
                <a:latin typeface="Verdana"/>
                <a:cs typeface="Verdana"/>
              </a:rPr>
              <a:t> </a:t>
            </a:r>
            <a:r>
              <a:rPr lang="vi-VN" sz="1400" dirty="0">
                <a:solidFill>
                  <a:srgbClr val="FFFFFF"/>
                </a:solidFill>
                <a:latin typeface="Verdana"/>
                <a:cs typeface="Verdana"/>
              </a:rPr>
              <a:t>bán hàng đa cấp là</a:t>
            </a:r>
            <a:r>
              <a:rPr lang="en-AU" sz="1400" dirty="0">
                <a:solidFill>
                  <a:srgbClr val="FFFFFF"/>
                </a:solidFill>
                <a:latin typeface="Verdana"/>
                <a:cs typeface="Verdana"/>
              </a:rPr>
              <a:t> </a:t>
            </a:r>
            <a:r>
              <a:rPr lang="vi-VN" sz="1400" dirty="0">
                <a:solidFill>
                  <a:srgbClr val="FFFFFF"/>
                </a:solidFill>
                <a:latin typeface="Verdana"/>
                <a:cs typeface="Verdana"/>
              </a:rPr>
              <a:t>thể hiện sự th</a:t>
            </a:r>
            <a:r>
              <a:rPr lang="en-AU" sz="1400" dirty="0" err="1">
                <a:solidFill>
                  <a:srgbClr val="FFFFFF"/>
                </a:solidFill>
                <a:latin typeface="Verdana"/>
                <a:cs typeface="Verdana"/>
              </a:rPr>
              <a:t>iếu</a:t>
            </a:r>
            <a:r>
              <a:rPr lang="en-AU" sz="1400" dirty="0">
                <a:solidFill>
                  <a:srgbClr val="FFFFFF"/>
                </a:solidFill>
                <a:latin typeface="Verdana"/>
                <a:cs typeface="Verdana"/>
              </a:rPr>
              <a:t> </a:t>
            </a:r>
            <a:r>
              <a:rPr lang="en-AU" sz="1400" dirty="0" err="1">
                <a:solidFill>
                  <a:srgbClr val="FFFFFF"/>
                </a:solidFill>
                <a:latin typeface="Verdana"/>
                <a:cs typeface="Verdana"/>
              </a:rPr>
              <a:t>hiểu</a:t>
            </a:r>
            <a:r>
              <a:rPr lang="en-AU" sz="1400" dirty="0">
                <a:solidFill>
                  <a:srgbClr val="FFFFFF"/>
                </a:solidFill>
                <a:latin typeface="Verdana"/>
                <a:cs typeface="Verdana"/>
              </a:rPr>
              <a:t> </a:t>
            </a:r>
            <a:r>
              <a:rPr lang="en-AU" sz="1400" dirty="0" err="1">
                <a:solidFill>
                  <a:srgbClr val="FFFFFF"/>
                </a:solidFill>
                <a:latin typeface="Verdana"/>
                <a:cs typeface="Verdana"/>
              </a:rPr>
              <a:t>biết</a:t>
            </a:r>
            <a:r>
              <a:rPr lang="en-AU" sz="1400" dirty="0">
                <a:solidFill>
                  <a:srgbClr val="FFFFFF"/>
                </a:solidFill>
                <a:latin typeface="Verdana"/>
                <a:cs typeface="Verdana"/>
              </a:rPr>
              <a:t> </a:t>
            </a:r>
            <a:r>
              <a:rPr lang="vi-VN" sz="1400" dirty="0">
                <a:solidFill>
                  <a:srgbClr val="FFFFFF"/>
                </a:solidFill>
                <a:latin typeface="Verdana"/>
                <a:cs typeface="Verdana"/>
              </a:rPr>
              <a:t>lẫn v</a:t>
            </a:r>
            <a:r>
              <a:rPr lang="en-AU" sz="1400" dirty="0">
                <a:solidFill>
                  <a:srgbClr val="FFFFFF"/>
                </a:solidFill>
                <a:latin typeface="Verdana"/>
                <a:cs typeface="Verdana"/>
              </a:rPr>
              <a:t>ề </a:t>
            </a:r>
            <a:r>
              <a:rPr lang="en-AU" sz="1400" dirty="0" err="1">
                <a:solidFill>
                  <a:srgbClr val="FFFFFF"/>
                </a:solidFill>
                <a:latin typeface="Verdana"/>
                <a:cs typeface="Verdana"/>
              </a:rPr>
              <a:t>cả</a:t>
            </a:r>
            <a:r>
              <a:rPr lang="en-AU" sz="1400" dirty="0">
                <a:solidFill>
                  <a:srgbClr val="FFFFFF"/>
                </a:solidFill>
                <a:latin typeface="Verdana"/>
                <a:cs typeface="Verdana"/>
              </a:rPr>
              <a:t> bitcoin </a:t>
            </a:r>
            <a:r>
              <a:rPr lang="vi-VN" sz="1400" dirty="0">
                <a:solidFill>
                  <a:srgbClr val="FFFFFF"/>
                </a:solidFill>
                <a:latin typeface="Verdana"/>
                <a:cs typeface="Verdana"/>
              </a:rPr>
              <a:t>và</a:t>
            </a:r>
            <a:r>
              <a:rPr lang="en-AU" sz="1400" dirty="0">
                <a:solidFill>
                  <a:srgbClr val="FFFFFF"/>
                </a:solidFill>
                <a:latin typeface="Verdana"/>
                <a:cs typeface="Verdana"/>
              </a:rPr>
              <a:t> </a:t>
            </a:r>
            <a:r>
              <a:rPr lang="en-AU" sz="1400" dirty="0" err="1">
                <a:solidFill>
                  <a:srgbClr val="FFFFFF"/>
                </a:solidFill>
                <a:latin typeface="Verdana"/>
                <a:cs typeface="Verdana"/>
              </a:rPr>
              <a:t>định</a:t>
            </a:r>
            <a:r>
              <a:rPr lang="en-AU" sz="1400" dirty="0">
                <a:solidFill>
                  <a:srgbClr val="FFFFFF"/>
                </a:solidFill>
                <a:latin typeface="Verdana"/>
                <a:cs typeface="Verdana"/>
              </a:rPr>
              <a:t> </a:t>
            </a:r>
            <a:r>
              <a:rPr lang="en-AU" sz="1400" dirty="0" err="1">
                <a:solidFill>
                  <a:srgbClr val="FFFFFF"/>
                </a:solidFill>
                <a:latin typeface="Verdana"/>
                <a:cs typeface="Verdana"/>
              </a:rPr>
              <a:t>nghĩa</a:t>
            </a:r>
            <a:r>
              <a:rPr lang="en-AU" sz="1400" dirty="0">
                <a:solidFill>
                  <a:srgbClr val="FFFFFF"/>
                </a:solidFill>
                <a:latin typeface="Verdana"/>
                <a:cs typeface="Verdana"/>
              </a:rPr>
              <a:t> </a:t>
            </a:r>
            <a:r>
              <a:rPr lang="en-AU" sz="1400" dirty="0" err="1">
                <a:solidFill>
                  <a:srgbClr val="FFFFFF"/>
                </a:solidFill>
                <a:latin typeface="Verdana"/>
                <a:cs typeface="Verdana"/>
              </a:rPr>
              <a:t>của</a:t>
            </a:r>
            <a:r>
              <a:rPr lang="en-AU" sz="1400" dirty="0">
                <a:solidFill>
                  <a:srgbClr val="FFFFFF"/>
                </a:solidFill>
                <a:latin typeface="Verdana"/>
                <a:cs typeface="Verdana"/>
              </a:rPr>
              <a:t> </a:t>
            </a:r>
            <a:r>
              <a:rPr lang="en-AU" sz="1400" dirty="0" err="1">
                <a:solidFill>
                  <a:srgbClr val="FFFFFF"/>
                </a:solidFill>
                <a:latin typeface="Verdana"/>
                <a:cs typeface="Verdana"/>
              </a:rPr>
              <a:t>hệ</a:t>
            </a:r>
            <a:r>
              <a:rPr lang="en-AU" sz="1400" dirty="0">
                <a:solidFill>
                  <a:srgbClr val="FFFFFF"/>
                </a:solidFill>
                <a:latin typeface="Verdana"/>
                <a:cs typeface="Verdana"/>
              </a:rPr>
              <a:t> </a:t>
            </a:r>
            <a:r>
              <a:rPr lang="en-AU" sz="1400" dirty="0" err="1">
                <a:solidFill>
                  <a:srgbClr val="FFFFFF"/>
                </a:solidFill>
                <a:latin typeface="Verdana"/>
                <a:cs typeface="Verdana"/>
              </a:rPr>
              <a:t>thống</a:t>
            </a:r>
            <a:r>
              <a:rPr lang="en-AU" sz="1400" dirty="0">
                <a:solidFill>
                  <a:srgbClr val="FFFFFF"/>
                </a:solidFill>
                <a:latin typeface="Verdana"/>
                <a:cs typeface="Verdana"/>
              </a:rPr>
              <a:t> </a:t>
            </a:r>
            <a:r>
              <a:rPr lang="vi-VN" sz="1400" dirty="0">
                <a:solidFill>
                  <a:srgbClr val="FFFFFF"/>
                </a:solidFill>
                <a:latin typeface="Verdana"/>
                <a:cs typeface="Verdana"/>
              </a:rPr>
              <a:t>bán hàng đa cấp</a:t>
            </a:r>
            <a:r>
              <a:rPr sz="1400" dirty="0">
                <a:solidFill>
                  <a:srgbClr val="FFFFFF"/>
                </a:solidFill>
                <a:latin typeface="Verdana"/>
                <a:cs typeface="Verdana"/>
              </a:rPr>
              <a:t>.</a:t>
            </a:r>
            <a:endParaRPr sz="1400" dirty="0">
              <a:latin typeface="Verdana"/>
              <a:cs typeface="Verdana"/>
            </a:endParaRPr>
          </a:p>
          <a:p>
            <a:pPr marL="12700" marR="27305">
              <a:lnSpc>
                <a:spcPct val="116100"/>
              </a:lnSpc>
              <a:spcBef>
                <a:spcPts val="1350"/>
              </a:spcBef>
            </a:pPr>
            <a:r>
              <a:rPr lang="vi-VN" sz="1400" dirty="0">
                <a:solidFill>
                  <a:srgbClr val="FFFFFF"/>
                </a:solidFill>
                <a:latin typeface="Verdana"/>
                <a:cs typeface="Verdana"/>
              </a:rPr>
              <a:t>Một phần quan trọng của một hệ thống bán hàng đa cấp đòi hỏi có một cam kết lợi nhuận cao hơn thị trường với các nhà đầu tư. Là một phương thức mã nguồn mở, bitcoin không có một cơ quan đại diện nào đưa ra các cam kết như vậy. Hơn nữa, về cơ bản, bitcoin không phải là một kế hoạch đầu tư, mà nó là tiền/tài sản</a:t>
            </a:r>
            <a:r>
              <a:rPr sz="1400" dirty="0">
                <a:solidFill>
                  <a:srgbClr val="FFFFFF"/>
                </a:solidFill>
                <a:latin typeface="Verdana"/>
                <a:cs typeface="Verdana"/>
              </a:rPr>
              <a:t>.</a:t>
            </a:r>
            <a:endParaRPr sz="1400" dirty="0">
              <a:latin typeface="Verdana"/>
              <a:cs typeface="Verdana"/>
            </a:endParaRPr>
          </a:p>
          <a:p>
            <a:pPr marL="12700" marR="53340">
              <a:lnSpc>
                <a:spcPct val="116100"/>
              </a:lnSpc>
              <a:spcBef>
                <a:spcPts val="1345"/>
              </a:spcBef>
            </a:pPr>
            <a:r>
              <a:rPr lang="vi-VN" sz="1400" dirty="0">
                <a:solidFill>
                  <a:srgbClr val="FFFFFF"/>
                </a:solidFill>
                <a:latin typeface="Verdana"/>
                <a:cs typeface="Verdana"/>
              </a:rPr>
              <a:t>Hơn nữa, khác với các cơ hội đầu tư mập mờ được quảng cáo đến người cá nhân không suy nghĩ, mã nguồn mở của Bitcoin cho phép kiểm tra và nguồn cung của nó có thể xác minh độc lập vào mọi thời điểm</a:t>
            </a:r>
            <a:r>
              <a:rPr sz="1400" dirty="0">
                <a:solidFill>
                  <a:srgbClr val="FFFFFF"/>
                </a:solidFill>
                <a:latin typeface="Verdana"/>
                <a:cs typeface="Verdana"/>
              </a:rPr>
              <a:t>.</a:t>
            </a:r>
            <a:endParaRPr sz="1400" dirty="0">
              <a:latin typeface="Verdana"/>
              <a:cs typeface="Verdana"/>
            </a:endParaRPr>
          </a:p>
        </p:txBody>
      </p:sp>
      <p:sp>
        <p:nvSpPr>
          <p:cNvPr id="8" name="object 8"/>
          <p:cNvSpPr txBox="1"/>
          <p:nvPr/>
        </p:nvSpPr>
        <p:spPr>
          <a:xfrm>
            <a:off x="76200" y="86779"/>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dirty="0">
              <a:latin typeface="Tahoma"/>
              <a:cs typeface="Tahom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84175" y="347999"/>
            <a:ext cx="3098165" cy="797654"/>
          </a:xfrm>
          <a:prstGeom prst="rect">
            <a:avLst/>
          </a:prstGeom>
        </p:spPr>
        <p:txBody>
          <a:bodyPr vert="horz" wrap="square" lIns="0" tIns="12700" rIns="0" bIns="0" rtlCol="0">
            <a:spAutoFit/>
          </a:bodyPr>
          <a:lstStyle/>
          <a:p>
            <a:pPr marL="12700">
              <a:lnSpc>
                <a:spcPct val="100000"/>
              </a:lnSpc>
              <a:spcBef>
                <a:spcPts val="100"/>
              </a:spcBef>
              <a:tabLst>
                <a:tab pos="946785" algn="l"/>
                <a:tab pos="1737360" algn="l"/>
                <a:tab pos="2685415" algn="l"/>
              </a:tabLst>
            </a:pPr>
            <a:r>
              <a:rPr lang="vi-VN" sz="5100" i="1" spc="-50" dirty="0">
                <a:solidFill>
                  <a:srgbClr val="FCD94B"/>
                </a:solidFill>
                <a:latin typeface="Calibri"/>
                <a:cs typeface="Calibri"/>
              </a:rPr>
              <a:t>C</a:t>
            </a:r>
            <a:r>
              <a:rPr sz="5100" i="1" dirty="0">
                <a:solidFill>
                  <a:srgbClr val="FCD94B"/>
                </a:solidFill>
                <a:latin typeface="Calibri"/>
                <a:cs typeface="Calibri"/>
              </a:rPr>
              <a:t>	</a:t>
            </a:r>
            <a:r>
              <a:rPr lang="vi-VN" sz="5100" i="1" spc="-50" dirty="0">
                <a:solidFill>
                  <a:srgbClr val="FCD94B"/>
                </a:solidFill>
              </a:rPr>
              <a:t>H</a:t>
            </a:r>
            <a:r>
              <a:rPr sz="5100" i="1" dirty="0">
                <a:solidFill>
                  <a:srgbClr val="FCD94B"/>
                </a:solidFill>
                <a:latin typeface="Calibri"/>
                <a:cs typeface="Calibri"/>
              </a:rPr>
              <a:t>	</a:t>
            </a:r>
            <a:r>
              <a:rPr lang="vi-VN" sz="5100" i="1" spc="-1120" dirty="0">
                <a:solidFill>
                  <a:srgbClr val="FCD94B"/>
                </a:solidFill>
              </a:rPr>
              <a:t>Ậ</a:t>
            </a:r>
            <a:r>
              <a:rPr sz="5100" i="1" dirty="0">
                <a:solidFill>
                  <a:srgbClr val="FCD94B"/>
                </a:solidFill>
                <a:latin typeface="Calibri"/>
                <a:cs typeface="Calibri"/>
              </a:rPr>
              <a:t>	</a:t>
            </a:r>
            <a:r>
              <a:rPr lang="vi-VN" sz="5100" i="1" spc="-1460" dirty="0">
                <a:solidFill>
                  <a:srgbClr val="FCD94B"/>
                </a:solidFill>
                <a:latin typeface="Calibri"/>
                <a:cs typeface="Calibri"/>
              </a:rPr>
              <a:t>M</a:t>
            </a:r>
            <a:endParaRPr sz="5100" dirty="0">
              <a:latin typeface="Calibri"/>
              <a:cs typeface="Calibri"/>
            </a:endParaRPr>
          </a:p>
        </p:txBody>
      </p:sp>
      <p:pic>
        <p:nvPicPr>
          <p:cNvPr id="3" name="object 3"/>
          <p:cNvPicPr/>
          <p:nvPr/>
        </p:nvPicPr>
        <p:blipFill>
          <a:blip r:embed="rId2" cstate="print"/>
          <a:stretch>
            <a:fillRect/>
          </a:stretch>
        </p:blipFill>
        <p:spPr>
          <a:xfrm>
            <a:off x="6125950" y="0"/>
            <a:ext cx="2700474" cy="2496512"/>
          </a:xfrm>
          <a:prstGeom prst="rect">
            <a:avLst/>
          </a:prstGeom>
        </p:spPr>
      </p:pic>
      <p:sp>
        <p:nvSpPr>
          <p:cNvPr id="4" name="object 4"/>
          <p:cNvSpPr txBox="1"/>
          <p:nvPr/>
        </p:nvSpPr>
        <p:spPr>
          <a:xfrm>
            <a:off x="4828675" y="2573546"/>
            <a:ext cx="3839845" cy="852169"/>
          </a:xfrm>
          <a:prstGeom prst="rect">
            <a:avLst/>
          </a:prstGeom>
        </p:spPr>
        <p:txBody>
          <a:bodyPr vert="horz" wrap="square" lIns="0" tIns="15875" rIns="0" bIns="0" rtlCol="0">
            <a:spAutoFit/>
          </a:bodyPr>
          <a:lstStyle/>
          <a:p>
            <a:pPr marL="12700" marR="5080">
              <a:lnSpc>
                <a:spcPct val="100000"/>
              </a:lnSpc>
              <a:spcBef>
                <a:spcPts val="125"/>
              </a:spcBef>
            </a:pPr>
            <a:r>
              <a:rPr sz="1350" i="1" spc="-40" dirty="0">
                <a:solidFill>
                  <a:srgbClr val="FCD94B"/>
                </a:solidFill>
                <a:latin typeface="Verdana"/>
                <a:cs typeface="Verdana"/>
              </a:rPr>
              <a:t>"</a:t>
            </a:r>
            <a:r>
              <a:rPr lang="vi-VN" sz="1350" i="1" spc="-40" dirty="0">
                <a:solidFill>
                  <a:srgbClr val="FCD94B"/>
                </a:solidFill>
                <a:latin typeface="Verdana"/>
                <a:cs typeface="Verdana"/>
              </a:rPr>
              <a:t>So sánh chính xác giữa bitcoin và ngân hàng trung ương sẽ giống như một người phát hành tiền và một cơ chế thanh toán</a:t>
            </a:r>
            <a:r>
              <a:rPr sz="1350" i="1" spc="-10" dirty="0">
                <a:solidFill>
                  <a:srgbClr val="FCD94B"/>
                </a:solidFill>
                <a:latin typeface="Verdana"/>
                <a:cs typeface="Verdana"/>
              </a:rPr>
              <a:t>."</a:t>
            </a:r>
            <a:endParaRPr sz="1350" dirty="0">
              <a:latin typeface="Verdana"/>
              <a:cs typeface="Verdana"/>
            </a:endParaRPr>
          </a:p>
          <a:p>
            <a:pPr marL="12700">
              <a:lnSpc>
                <a:spcPct val="100000"/>
              </a:lnSpc>
            </a:pPr>
            <a:r>
              <a:rPr sz="1350" b="1" spc="55" dirty="0">
                <a:solidFill>
                  <a:srgbClr val="FCD94B"/>
                </a:solidFill>
                <a:latin typeface="Tahoma"/>
                <a:cs typeface="Tahoma"/>
              </a:rPr>
              <a:t>—</a:t>
            </a:r>
            <a:r>
              <a:rPr sz="1350" b="1" spc="-35" dirty="0">
                <a:solidFill>
                  <a:srgbClr val="FCD94B"/>
                </a:solidFill>
                <a:latin typeface="Tahoma"/>
                <a:cs typeface="Tahoma"/>
              </a:rPr>
              <a:t>Parker</a:t>
            </a:r>
            <a:r>
              <a:rPr sz="1350" b="1" spc="-55" dirty="0">
                <a:solidFill>
                  <a:srgbClr val="FCD94B"/>
                </a:solidFill>
                <a:latin typeface="Tahoma"/>
                <a:cs typeface="Tahoma"/>
              </a:rPr>
              <a:t> </a:t>
            </a:r>
            <a:r>
              <a:rPr sz="1350" b="1" spc="-10" dirty="0">
                <a:solidFill>
                  <a:srgbClr val="FCD94B"/>
                </a:solidFill>
                <a:latin typeface="Tahoma"/>
                <a:cs typeface="Tahoma"/>
              </a:rPr>
              <a:t>Lewis</a:t>
            </a:r>
            <a:endParaRPr sz="1350" dirty="0">
              <a:latin typeface="Tahoma"/>
              <a:cs typeface="Tahoma"/>
            </a:endParaRPr>
          </a:p>
        </p:txBody>
      </p:sp>
      <p:sp>
        <p:nvSpPr>
          <p:cNvPr id="5" name="object 5"/>
          <p:cNvSpPr txBox="1"/>
          <p:nvPr/>
        </p:nvSpPr>
        <p:spPr>
          <a:xfrm>
            <a:off x="4828675" y="3663968"/>
            <a:ext cx="4177029" cy="1384935"/>
          </a:xfrm>
          <a:prstGeom prst="rect">
            <a:avLst/>
          </a:prstGeom>
        </p:spPr>
        <p:txBody>
          <a:bodyPr vert="horz" wrap="square" lIns="0" tIns="15875" rIns="0" bIns="0" rtlCol="0">
            <a:spAutoFit/>
          </a:bodyPr>
          <a:lstStyle/>
          <a:p>
            <a:pPr marL="12700" marR="255270">
              <a:lnSpc>
                <a:spcPct val="100000"/>
              </a:lnSpc>
              <a:spcBef>
                <a:spcPts val="125"/>
              </a:spcBef>
            </a:pPr>
            <a:r>
              <a:rPr sz="1350" i="1" spc="-45" dirty="0">
                <a:solidFill>
                  <a:srgbClr val="FCD94B"/>
                </a:solidFill>
                <a:latin typeface="Verdana"/>
                <a:cs typeface="Verdana"/>
              </a:rPr>
              <a:t>"</a:t>
            </a:r>
            <a:r>
              <a:rPr lang="vi-VN" sz="1350" i="1" spc="-45" dirty="0">
                <a:solidFill>
                  <a:srgbClr val="FCD94B"/>
                </a:solidFill>
                <a:latin typeface="Verdana"/>
                <a:cs typeface="Verdana"/>
              </a:rPr>
              <a:t>Sử dụng Bitcoin để mua hàng tiêu dùng giống như lái máy bay Concorde để mua thực phẩm: một lãng phí cực kỳ đắt đỏ của một siêu công cụ</a:t>
            </a:r>
            <a:r>
              <a:rPr sz="1350" i="1" spc="-10" dirty="0">
                <a:solidFill>
                  <a:srgbClr val="FCD94B"/>
                </a:solidFill>
                <a:latin typeface="Verdana"/>
                <a:cs typeface="Verdana"/>
              </a:rPr>
              <a:t>."</a:t>
            </a:r>
            <a:endParaRPr sz="1350" dirty="0">
              <a:latin typeface="Verdana"/>
              <a:cs typeface="Verdana"/>
            </a:endParaRPr>
          </a:p>
          <a:p>
            <a:pPr marL="12700">
              <a:lnSpc>
                <a:spcPct val="100000"/>
              </a:lnSpc>
            </a:pPr>
            <a:r>
              <a:rPr sz="1350" b="1" dirty="0">
                <a:solidFill>
                  <a:srgbClr val="FCD94B"/>
                </a:solidFill>
                <a:latin typeface="Tahoma"/>
                <a:cs typeface="Tahoma"/>
              </a:rPr>
              <a:t>—</a:t>
            </a:r>
            <a:r>
              <a:rPr sz="1350" b="1" spc="-10" dirty="0">
                <a:solidFill>
                  <a:srgbClr val="FCD94B"/>
                </a:solidFill>
                <a:latin typeface="Tahoma"/>
                <a:cs typeface="Tahoma"/>
              </a:rPr>
              <a:t>Saifedean</a:t>
            </a:r>
            <a:r>
              <a:rPr sz="1350" b="1" spc="-30" dirty="0">
                <a:solidFill>
                  <a:srgbClr val="FCD94B"/>
                </a:solidFill>
                <a:latin typeface="Tahoma"/>
                <a:cs typeface="Tahoma"/>
              </a:rPr>
              <a:t> </a:t>
            </a:r>
            <a:r>
              <a:rPr sz="1350" b="1" spc="-10" dirty="0">
                <a:solidFill>
                  <a:srgbClr val="FCD94B"/>
                </a:solidFill>
                <a:latin typeface="Tahoma"/>
                <a:cs typeface="Tahoma"/>
              </a:rPr>
              <a:t>Ammous</a:t>
            </a:r>
            <a:endParaRPr sz="1350" dirty="0">
              <a:latin typeface="Tahoma"/>
              <a:cs typeface="Tahoma"/>
            </a:endParaRPr>
          </a:p>
          <a:p>
            <a:pPr marR="5080" algn="r">
              <a:lnSpc>
                <a:spcPct val="100000"/>
              </a:lnSpc>
              <a:spcBef>
                <a:spcPts val="1015"/>
              </a:spcBef>
            </a:pPr>
            <a:r>
              <a:rPr sz="1300" spc="-10" dirty="0">
                <a:solidFill>
                  <a:srgbClr val="666666"/>
                </a:solidFill>
                <a:latin typeface="Tahoma"/>
                <a:cs typeface="Tahoma"/>
              </a:rPr>
              <a:t>@anilsaidso</a:t>
            </a:r>
            <a:endParaRPr sz="1300" dirty="0">
              <a:latin typeface="Tahoma"/>
              <a:cs typeface="Tahoma"/>
            </a:endParaRPr>
          </a:p>
        </p:txBody>
      </p:sp>
      <p:sp>
        <p:nvSpPr>
          <p:cNvPr id="6" name="object 6"/>
          <p:cNvSpPr txBox="1"/>
          <p:nvPr/>
        </p:nvSpPr>
        <p:spPr>
          <a:xfrm>
            <a:off x="468750" y="1230097"/>
            <a:ext cx="4103250" cy="3486788"/>
          </a:xfrm>
          <a:prstGeom prst="rect">
            <a:avLst/>
          </a:prstGeom>
        </p:spPr>
        <p:txBody>
          <a:bodyPr vert="horz" wrap="square" lIns="0" tIns="12700" rIns="0" bIns="0" rtlCol="0">
            <a:spAutoFit/>
          </a:bodyPr>
          <a:lstStyle/>
          <a:p>
            <a:pPr marL="12700" marR="5080">
              <a:lnSpc>
                <a:spcPct val="116100"/>
              </a:lnSpc>
              <a:spcBef>
                <a:spcPts val="100"/>
              </a:spcBef>
            </a:pPr>
            <a:r>
              <a:rPr lang="vi-VN" sz="1400" dirty="0">
                <a:solidFill>
                  <a:srgbClr val="FFFFFF"/>
                </a:solidFill>
                <a:latin typeface="Verdana"/>
                <a:cs typeface="Verdana"/>
              </a:rPr>
              <a:t>Giao dịch trên mạng bitcoin không giống như việc sử dụng thẻ ngân hàng để thanh toán cho một tô phở. Dù khoản thanh toán của bạn được thể hiện ngay lập tức trên ứng dụng, nhưng trên thực tế nó đang phải đi qua nhiều bên liên quan và chỉ được gửi vào tài khoản ngân hàng của tiệm phở sau một vài ngày xử lý. Với bitcoin, bạn không phải gửi một cái ghi nợ. Bạn đang gửi tiền trực tiếp cho người nhận, không cần bất kỳ trung gian nào, không rủi ro bị kiểm duyệt và có thể đảm bảo giao dịch cuối cùng sau khi giao dịch được xác nhận. Sáu khối dữ liệu nghe có vẻ không phải là thời gian dài</a:t>
            </a:r>
            <a:r>
              <a:rPr sz="1400" dirty="0">
                <a:solidFill>
                  <a:srgbClr val="FFFFFF"/>
                </a:solidFill>
                <a:latin typeface="Verdana"/>
                <a:cs typeface="Verdana"/>
              </a:rPr>
              <a:t>.</a:t>
            </a:r>
            <a:endParaRPr sz="1400" dirty="0">
              <a:latin typeface="Verdana"/>
              <a:cs typeface="Verdan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337999" y="0"/>
            <a:ext cx="6805999" cy="5143499"/>
          </a:xfrm>
          <a:prstGeom prst="rect">
            <a:avLst/>
          </a:prstGeom>
        </p:spPr>
      </p:pic>
      <p:sp>
        <p:nvSpPr>
          <p:cNvPr id="3" name="object 3"/>
          <p:cNvSpPr txBox="1">
            <a:spLocks noGrp="1"/>
          </p:cNvSpPr>
          <p:nvPr>
            <p:ph type="title"/>
          </p:nvPr>
        </p:nvSpPr>
        <p:spPr>
          <a:xfrm>
            <a:off x="674225" y="492516"/>
            <a:ext cx="5345575" cy="582211"/>
          </a:xfrm>
          <a:prstGeom prst="rect">
            <a:avLst/>
          </a:prstGeom>
        </p:spPr>
        <p:txBody>
          <a:bodyPr vert="horz" wrap="square" lIns="0" tIns="12700" rIns="0" bIns="0" rtlCol="0">
            <a:spAutoFit/>
          </a:bodyPr>
          <a:lstStyle/>
          <a:p>
            <a:pPr marL="12700">
              <a:lnSpc>
                <a:spcPct val="100000"/>
              </a:lnSpc>
              <a:spcBef>
                <a:spcPts val="100"/>
              </a:spcBef>
            </a:pPr>
            <a:r>
              <a:rPr lang="vi-VN" sz="3700" dirty="0">
                <a:solidFill>
                  <a:srgbClr val="FCD94B"/>
                </a:solidFill>
              </a:rPr>
              <a:t>LŨNG ĐOẠN</a:t>
            </a:r>
            <a:r>
              <a:rPr sz="3700" dirty="0">
                <a:solidFill>
                  <a:srgbClr val="FCD94B"/>
                </a:solidFill>
              </a:rPr>
              <a:t> </a:t>
            </a:r>
            <a:r>
              <a:rPr lang="vi-VN" sz="3700" dirty="0">
                <a:solidFill>
                  <a:srgbClr val="FFFFFF"/>
                </a:solidFill>
              </a:rPr>
              <a:t>NGUỒN CUNG</a:t>
            </a:r>
            <a:endParaRPr sz="3700" dirty="0"/>
          </a:p>
        </p:txBody>
      </p:sp>
      <p:sp>
        <p:nvSpPr>
          <p:cNvPr id="4" name="object 4"/>
          <p:cNvSpPr txBox="1"/>
          <p:nvPr/>
        </p:nvSpPr>
        <p:spPr>
          <a:xfrm>
            <a:off x="674225" y="1180723"/>
            <a:ext cx="3703320" cy="3727880"/>
          </a:xfrm>
          <a:prstGeom prst="rect">
            <a:avLst/>
          </a:prstGeom>
        </p:spPr>
        <p:txBody>
          <a:bodyPr vert="horz" wrap="square" lIns="0" tIns="12700" rIns="0" bIns="0" rtlCol="0">
            <a:spAutoFit/>
          </a:bodyPr>
          <a:lstStyle/>
          <a:p>
            <a:pPr marL="12700" marR="73660">
              <a:lnSpc>
                <a:spcPct val="116100"/>
              </a:lnSpc>
              <a:spcBef>
                <a:spcPts val="100"/>
              </a:spcBef>
            </a:pPr>
            <a:r>
              <a:rPr lang="vi-VN" sz="1400" dirty="0">
                <a:solidFill>
                  <a:srgbClr val="FFFFFF"/>
                </a:solidFill>
                <a:latin typeface="Verdana"/>
                <a:cs typeface="Verdana"/>
              </a:rPr>
              <a:t>Tất cả người dùng Bitcoin đồng ý tham gia và vận hành chỉ theo một bộ luật. Bất kỳ ai cũng có thể sao chép phần mềm sau đó chỉnh sửa hoặc thay đổi để tạo ra luật riêng của họ, nhưng người dùng sẽ không tải và sử dụng phiên bản phần mềm đó</a:t>
            </a:r>
            <a:r>
              <a:rPr sz="1400" dirty="0">
                <a:solidFill>
                  <a:srgbClr val="FFFFFF"/>
                </a:solidFill>
                <a:latin typeface="Verdana"/>
                <a:cs typeface="Verdana"/>
              </a:rPr>
              <a:t>.</a:t>
            </a:r>
            <a:endParaRPr sz="1400" dirty="0">
              <a:latin typeface="Verdana"/>
              <a:cs typeface="Verdana"/>
            </a:endParaRPr>
          </a:p>
          <a:p>
            <a:pPr>
              <a:lnSpc>
                <a:spcPct val="100000"/>
              </a:lnSpc>
              <a:spcBef>
                <a:spcPts val="245"/>
              </a:spcBef>
            </a:pPr>
            <a:endParaRPr sz="1400" dirty="0">
              <a:latin typeface="Verdana"/>
              <a:cs typeface="Verdana"/>
            </a:endParaRPr>
          </a:p>
          <a:p>
            <a:pPr marL="12700" marR="5080">
              <a:lnSpc>
                <a:spcPct val="116100"/>
              </a:lnSpc>
            </a:pPr>
            <a:r>
              <a:rPr lang="vi-VN" sz="1400" dirty="0">
                <a:solidFill>
                  <a:srgbClr val="FFFFFF"/>
                </a:solidFill>
                <a:latin typeface="Verdana"/>
                <a:cs typeface="Verdana"/>
              </a:rPr>
              <a:t>Sự hấp dẫn của Bitcoin là việc vận hành tự động không cần kiểm soát. Các quyết định hay luật mới ban hành đạt được thông qua sự đồng thuận phi tập trung của mỗi máy chủ trong mạng. Từng máy xác minh từng giao dịch đã được xác nhận một cách độc lập trong mạng lưới</a:t>
            </a:r>
            <a:r>
              <a:rPr sz="1400" dirty="0">
                <a:solidFill>
                  <a:srgbClr val="FFFFFF"/>
                </a:solidFill>
                <a:latin typeface="Verdana"/>
                <a:cs typeface="Verdana"/>
              </a:rPr>
              <a:t>.</a:t>
            </a:r>
            <a:endParaRPr sz="1400" dirty="0">
              <a:latin typeface="Verdana"/>
              <a:cs typeface="Verdana"/>
            </a:endParaRPr>
          </a:p>
        </p:txBody>
      </p:sp>
      <p:sp>
        <p:nvSpPr>
          <p:cNvPr id="5" name="object 5"/>
          <p:cNvSpPr txBox="1"/>
          <p:nvPr/>
        </p:nvSpPr>
        <p:spPr>
          <a:xfrm>
            <a:off x="4857803" y="1302850"/>
            <a:ext cx="4027170" cy="243656"/>
          </a:xfrm>
          <a:prstGeom prst="rect">
            <a:avLst/>
          </a:prstGeom>
          <a:solidFill>
            <a:srgbClr val="FCD94B"/>
          </a:solidFill>
        </p:spPr>
        <p:txBody>
          <a:bodyPr vert="horz" wrap="square" lIns="0" tIns="0" rIns="0" bIns="0" rtlCol="0">
            <a:spAutoFit/>
          </a:bodyPr>
          <a:lstStyle/>
          <a:p>
            <a:pPr>
              <a:lnSpc>
                <a:spcPts val="1914"/>
              </a:lnSpc>
            </a:pPr>
            <a:r>
              <a:rPr sz="1650" i="1" spc="-75" dirty="0">
                <a:solidFill>
                  <a:srgbClr val="434343"/>
                </a:solidFill>
                <a:latin typeface="Verdana"/>
                <a:cs typeface="Verdana"/>
              </a:rPr>
              <a:t>“</a:t>
            </a:r>
            <a:r>
              <a:rPr lang="vi-VN" sz="1650" i="1" spc="-75" dirty="0">
                <a:solidFill>
                  <a:srgbClr val="434343"/>
                </a:solidFill>
                <a:latin typeface="Verdana"/>
                <a:cs typeface="Verdana"/>
              </a:rPr>
              <a:t>Tin tôi đi</a:t>
            </a:r>
            <a:r>
              <a:rPr lang="en-US" sz="1650" i="1" spc="-130" dirty="0">
                <a:solidFill>
                  <a:srgbClr val="434343"/>
                </a:solidFill>
                <a:latin typeface="Verdana"/>
                <a:cs typeface="Verdana"/>
              </a:rPr>
              <a:t>,</a:t>
            </a:r>
            <a:r>
              <a:rPr lang="en-US" sz="1650" i="1" spc="-100" dirty="0">
                <a:solidFill>
                  <a:srgbClr val="434343"/>
                </a:solidFill>
                <a:latin typeface="Verdana"/>
                <a:cs typeface="Verdana"/>
              </a:rPr>
              <a:t> </a:t>
            </a:r>
            <a:r>
              <a:rPr lang="vi-VN" sz="1650" i="1" spc="-100" dirty="0">
                <a:solidFill>
                  <a:srgbClr val="434343"/>
                </a:solidFill>
                <a:latin typeface="Verdana"/>
                <a:cs typeface="Verdana"/>
              </a:rPr>
              <a:t>con người có khả năng bằng đủ</a:t>
            </a:r>
            <a:endParaRPr sz="1650" dirty="0">
              <a:latin typeface="Verdana"/>
              <a:cs typeface="Verdana"/>
            </a:endParaRPr>
          </a:p>
        </p:txBody>
      </p:sp>
      <p:sp>
        <p:nvSpPr>
          <p:cNvPr id="6" name="object 6"/>
          <p:cNvSpPr txBox="1"/>
          <p:nvPr/>
        </p:nvSpPr>
        <p:spPr>
          <a:xfrm>
            <a:off x="4653215" y="1680040"/>
            <a:ext cx="4370880" cy="243656"/>
          </a:xfrm>
          <a:prstGeom prst="rect">
            <a:avLst/>
          </a:prstGeom>
          <a:solidFill>
            <a:srgbClr val="FCD94B"/>
          </a:solidFill>
        </p:spPr>
        <p:txBody>
          <a:bodyPr vert="horz" wrap="square" lIns="0" tIns="0" rIns="0" bIns="0" rtlCol="0">
            <a:spAutoFit/>
          </a:bodyPr>
          <a:lstStyle/>
          <a:p>
            <a:pPr>
              <a:lnSpc>
                <a:spcPts val="1914"/>
              </a:lnSpc>
            </a:pPr>
            <a:r>
              <a:rPr lang="vi-VN" sz="1650" i="1" spc="-55" dirty="0">
                <a:solidFill>
                  <a:srgbClr val="434343"/>
                </a:solidFill>
                <a:latin typeface="Verdana"/>
                <a:cs typeface="Verdana"/>
              </a:rPr>
              <a:t>đủ mọi cách tạo thêm </a:t>
            </a:r>
            <a:r>
              <a:rPr sz="1650" i="1" spc="-60" dirty="0">
                <a:solidFill>
                  <a:srgbClr val="434343"/>
                </a:solidFill>
                <a:latin typeface="Verdana"/>
                <a:cs typeface="Verdana"/>
              </a:rPr>
              <a:t>bitcoin.</a:t>
            </a:r>
            <a:r>
              <a:rPr sz="1650" i="1" spc="-100" dirty="0">
                <a:solidFill>
                  <a:srgbClr val="434343"/>
                </a:solidFill>
                <a:latin typeface="Verdana"/>
                <a:cs typeface="Verdana"/>
              </a:rPr>
              <a:t> </a:t>
            </a:r>
            <a:r>
              <a:rPr lang="vi-VN" sz="1650" i="1" spc="-100" dirty="0">
                <a:solidFill>
                  <a:srgbClr val="434343"/>
                </a:solidFill>
                <a:latin typeface="Verdana"/>
                <a:cs typeface="Verdana"/>
              </a:rPr>
              <a:t>Nếu bạn nghe</a:t>
            </a:r>
            <a:endParaRPr sz="1650" dirty="0">
              <a:latin typeface="Verdana"/>
              <a:cs typeface="Verdana"/>
            </a:endParaRPr>
          </a:p>
        </p:txBody>
      </p:sp>
      <p:sp>
        <p:nvSpPr>
          <p:cNvPr id="7" name="object 7"/>
          <p:cNvSpPr txBox="1"/>
          <p:nvPr/>
        </p:nvSpPr>
        <p:spPr>
          <a:xfrm>
            <a:off x="4653215" y="2057230"/>
            <a:ext cx="4326522" cy="243656"/>
          </a:xfrm>
          <a:prstGeom prst="rect">
            <a:avLst/>
          </a:prstGeom>
          <a:solidFill>
            <a:srgbClr val="FCD94B"/>
          </a:solidFill>
        </p:spPr>
        <p:txBody>
          <a:bodyPr vert="horz" wrap="square" lIns="0" tIns="0" rIns="0" bIns="0" rtlCol="0">
            <a:spAutoFit/>
          </a:bodyPr>
          <a:lstStyle/>
          <a:p>
            <a:pPr>
              <a:lnSpc>
                <a:spcPts val="1914"/>
              </a:lnSpc>
            </a:pPr>
            <a:r>
              <a:rPr lang="vi-VN" sz="1650" i="1" spc="-80" dirty="0">
                <a:solidFill>
                  <a:srgbClr val="434343"/>
                </a:solidFill>
                <a:latin typeface="Verdana"/>
                <a:cs typeface="Verdana"/>
              </a:rPr>
              <a:t>ai nói có những luật không thể thay đổi được</a:t>
            </a:r>
            <a:endParaRPr sz="1650" dirty="0">
              <a:latin typeface="Verdana"/>
              <a:cs typeface="Verdana"/>
            </a:endParaRPr>
          </a:p>
        </p:txBody>
      </p:sp>
      <p:sp>
        <p:nvSpPr>
          <p:cNvPr id="8" name="object 8"/>
          <p:cNvSpPr txBox="1"/>
          <p:nvPr/>
        </p:nvSpPr>
        <p:spPr>
          <a:xfrm>
            <a:off x="5078726" y="2434419"/>
            <a:ext cx="3585323" cy="243656"/>
          </a:xfrm>
          <a:prstGeom prst="rect">
            <a:avLst/>
          </a:prstGeom>
          <a:solidFill>
            <a:srgbClr val="FCD94B"/>
          </a:solidFill>
        </p:spPr>
        <p:txBody>
          <a:bodyPr vert="horz" wrap="square" lIns="0" tIns="0" rIns="0" bIns="0" rtlCol="0">
            <a:spAutoFit/>
          </a:bodyPr>
          <a:lstStyle/>
          <a:p>
            <a:pPr>
              <a:lnSpc>
                <a:spcPts val="1914"/>
              </a:lnSpc>
            </a:pPr>
            <a:r>
              <a:rPr lang="vi-VN" sz="1650" i="1" spc="-80" dirty="0">
                <a:solidFill>
                  <a:srgbClr val="434343"/>
                </a:solidFill>
                <a:latin typeface="Verdana"/>
                <a:cs typeface="Verdana"/>
              </a:rPr>
              <a:t>thì đừng tin họ. V</a:t>
            </a:r>
            <a:r>
              <a:rPr lang="vi-VN" sz="1650" i="1" spc="-95" dirty="0">
                <a:solidFill>
                  <a:srgbClr val="434343"/>
                </a:solidFill>
                <a:latin typeface="Verdana"/>
                <a:cs typeface="Verdana"/>
              </a:rPr>
              <a:t>ì chỉ cần có động cơ</a:t>
            </a:r>
            <a:endParaRPr sz="1650" dirty="0">
              <a:latin typeface="Verdana"/>
              <a:cs typeface="Verdana"/>
            </a:endParaRPr>
          </a:p>
        </p:txBody>
      </p:sp>
      <p:sp>
        <p:nvSpPr>
          <p:cNvPr id="9" name="object 9"/>
          <p:cNvSpPr txBox="1"/>
          <p:nvPr/>
        </p:nvSpPr>
        <p:spPr>
          <a:xfrm>
            <a:off x="5145280" y="2811609"/>
            <a:ext cx="3452216" cy="243656"/>
          </a:xfrm>
          <a:prstGeom prst="rect">
            <a:avLst/>
          </a:prstGeom>
          <a:solidFill>
            <a:srgbClr val="FCD94B"/>
          </a:solidFill>
        </p:spPr>
        <p:txBody>
          <a:bodyPr vert="horz" wrap="square" lIns="0" tIns="0" rIns="0" bIns="0" rtlCol="0">
            <a:spAutoFit/>
          </a:bodyPr>
          <a:lstStyle/>
          <a:p>
            <a:pPr>
              <a:lnSpc>
                <a:spcPts val="1914"/>
              </a:lnSpc>
            </a:pPr>
            <a:r>
              <a:rPr lang="vi-VN" sz="1650" i="1" spc="-55" dirty="0">
                <a:solidFill>
                  <a:srgbClr val="434343"/>
                </a:solidFill>
                <a:latin typeface="Verdana"/>
                <a:cs typeface="Verdana"/>
              </a:rPr>
              <a:t>những chuyện xấu sẽ xảy ra thôi</a:t>
            </a:r>
            <a:r>
              <a:rPr sz="1650" i="1" spc="-85" dirty="0">
                <a:solidFill>
                  <a:srgbClr val="434343"/>
                </a:solidFill>
                <a:latin typeface="Verdana"/>
                <a:cs typeface="Verdana"/>
              </a:rPr>
              <a:t>.”</a:t>
            </a:r>
            <a:endParaRPr sz="1650" dirty="0">
              <a:latin typeface="Verdana"/>
              <a:cs typeface="Verdana"/>
            </a:endParaRPr>
          </a:p>
        </p:txBody>
      </p:sp>
      <p:sp>
        <p:nvSpPr>
          <p:cNvPr id="10" name="object 10"/>
          <p:cNvSpPr txBox="1"/>
          <p:nvPr/>
        </p:nvSpPr>
        <p:spPr>
          <a:xfrm>
            <a:off x="5976693" y="3565989"/>
            <a:ext cx="1789430" cy="251460"/>
          </a:xfrm>
          <a:prstGeom prst="rect">
            <a:avLst/>
          </a:prstGeom>
          <a:solidFill>
            <a:srgbClr val="FCD94B"/>
          </a:solidFill>
        </p:spPr>
        <p:txBody>
          <a:bodyPr vert="horz" wrap="square" lIns="0" tIns="0" rIns="0" bIns="0" rtlCol="0">
            <a:spAutoFit/>
          </a:bodyPr>
          <a:lstStyle/>
          <a:p>
            <a:pPr>
              <a:lnSpc>
                <a:spcPts val="1914"/>
              </a:lnSpc>
            </a:pPr>
            <a:r>
              <a:rPr sz="1650" b="1" dirty="0">
                <a:solidFill>
                  <a:srgbClr val="434343"/>
                </a:solidFill>
                <a:latin typeface="Tahoma"/>
                <a:cs typeface="Tahoma"/>
              </a:rPr>
              <a:t>—Charlie</a:t>
            </a:r>
            <a:r>
              <a:rPr sz="1650" b="1" spc="-70" dirty="0">
                <a:solidFill>
                  <a:srgbClr val="434343"/>
                </a:solidFill>
                <a:latin typeface="Tahoma"/>
                <a:cs typeface="Tahoma"/>
              </a:rPr>
              <a:t> </a:t>
            </a:r>
            <a:r>
              <a:rPr sz="1650" b="1" spc="-10" dirty="0">
                <a:solidFill>
                  <a:srgbClr val="434343"/>
                </a:solidFill>
                <a:latin typeface="Tahoma"/>
                <a:cs typeface="Tahoma"/>
              </a:rPr>
              <a:t>Munger</a:t>
            </a:r>
            <a:endParaRPr sz="1650" dirty="0">
              <a:latin typeface="Tahoma"/>
              <a:cs typeface="Tahoma"/>
            </a:endParaRPr>
          </a:p>
        </p:txBody>
      </p:sp>
      <p:sp>
        <p:nvSpPr>
          <p:cNvPr id="11" name="object 11"/>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447375" y="808616"/>
            <a:ext cx="2888615" cy="3252878"/>
          </a:xfrm>
          <a:prstGeom prst="rect">
            <a:avLst/>
          </a:prstGeom>
        </p:spPr>
        <p:txBody>
          <a:bodyPr vert="horz" wrap="square" lIns="0" tIns="15875" rIns="0" bIns="0" rtlCol="0">
            <a:spAutoFit/>
          </a:bodyPr>
          <a:lstStyle/>
          <a:p>
            <a:pPr marL="12700" marR="5080">
              <a:lnSpc>
                <a:spcPct val="116100"/>
              </a:lnSpc>
              <a:spcBef>
                <a:spcPts val="125"/>
              </a:spcBef>
            </a:pPr>
            <a:r>
              <a:rPr lang="vi-VN" sz="1400" dirty="0">
                <a:solidFill>
                  <a:srgbClr val="FFFFFF"/>
                </a:solidFill>
                <a:latin typeface="Verdana"/>
                <a:cs typeface="Verdana"/>
              </a:rPr>
              <a:t>Nói một cách công tâm thì việc cấm Bitcoin là hoàn toàn có thể. Tuy nhiên, việc thực hiện là một nhiệm vụ bất khả thi bởi vì Bitcoin đã biến tiền/tài sản thành thông tin thuần túy (một khóa riêng đơn giản chỉ là một con số ngẫu nhiên 256-bit). Cấm Bitcoin đồng nghĩa với việc ngăn chặn việc tạo ra các con số ngẫu nhiên. </a:t>
            </a:r>
          </a:p>
          <a:p>
            <a:pPr marL="12700" marR="5080">
              <a:lnSpc>
                <a:spcPct val="116100"/>
              </a:lnSpc>
              <a:spcBef>
                <a:spcPts val="125"/>
              </a:spcBef>
            </a:pPr>
            <a:r>
              <a:rPr lang="vi-VN" sz="1400" dirty="0">
                <a:solidFill>
                  <a:srgbClr val="FFFFFF"/>
                </a:solidFill>
                <a:latin typeface="Verdana"/>
                <a:cs typeface="Verdana"/>
              </a:rPr>
              <a:t>Không có luật nào cấm điều này</a:t>
            </a:r>
            <a:r>
              <a:rPr sz="1400" dirty="0">
                <a:solidFill>
                  <a:srgbClr val="FFFFFF"/>
                </a:solidFill>
                <a:latin typeface="Verdana"/>
                <a:cs typeface="Verdana"/>
              </a:rPr>
              <a:t>!</a:t>
            </a:r>
            <a:endParaRPr sz="1400" dirty="0">
              <a:latin typeface="Verdana"/>
              <a:cs typeface="Verdana"/>
            </a:endParaRPr>
          </a:p>
        </p:txBody>
      </p:sp>
      <p:sp>
        <p:nvSpPr>
          <p:cNvPr id="3" name="object 3"/>
          <p:cNvSpPr txBox="1">
            <a:spLocks noGrp="1"/>
          </p:cNvSpPr>
          <p:nvPr>
            <p:ph type="title"/>
          </p:nvPr>
        </p:nvSpPr>
        <p:spPr>
          <a:xfrm>
            <a:off x="3403899" y="191453"/>
            <a:ext cx="2385060" cy="536044"/>
          </a:xfrm>
          <a:prstGeom prst="rect">
            <a:avLst/>
          </a:prstGeom>
        </p:spPr>
        <p:txBody>
          <a:bodyPr vert="horz" wrap="square" lIns="0" tIns="12700" rIns="0" bIns="0" rtlCol="0">
            <a:spAutoFit/>
          </a:bodyPr>
          <a:lstStyle/>
          <a:p>
            <a:pPr marL="12700">
              <a:lnSpc>
                <a:spcPct val="100000"/>
              </a:lnSpc>
              <a:spcBef>
                <a:spcPts val="100"/>
              </a:spcBef>
            </a:pPr>
            <a:r>
              <a:rPr lang="vi-VN" sz="3400" dirty="0">
                <a:solidFill>
                  <a:srgbClr val="FFFFFF"/>
                </a:solidFill>
              </a:rPr>
              <a:t>SẼ BỊ</a:t>
            </a:r>
            <a:r>
              <a:rPr sz="3400" dirty="0">
                <a:solidFill>
                  <a:srgbClr val="FFFFFF"/>
                </a:solidFill>
              </a:rPr>
              <a:t> </a:t>
            </a:r>
            <a:r>
              <a:rPr lang="vi-VN" sz="3400" dirty="0">
                <a:solidFill>
                  <a:srgbClr val="FCD94B"/>
                </a:solidFill>
              </a:rPr>
              <a:t>CẤM</a:t>
            </a:r>
            <a:endParaRPr sz="3400" dirty="0"/>
          </a:p>
        </p:txBody>
      </p:sp>
      <p:sp>
        <p:nvSpPr>
          <p:cNvPr id="4" name="object 4"/>
          <p:cNvSpPr txBox="1"/>
          <p:nvPr/>
        </p:nvSpPr>
        <p:spPr>
          <a:xfrm>
            <a:off x="6553200" y="814384"/>
            <a:ext cx="2303750" cy="3209020"/>
          </a:xfrm>
          <a:prstGeom prst="rect">
            <a:avLst/>
          </a:prstGeom>
        </p:spPr>
        <p:txBody>
          <a:bodyPr vert="horz" wrap="square" lIns="0" tIns="12700" rIns="0" bIns="0" rtlCol="0">
            <a:spAutoFit/>
          </a:bodyPr>
          <a:lstStyle/>
          <a:p>
            <a:pPr marL="12700" marR="5080">
              <a:lnSpc>
                <a:spcPct val="114999"/>
              </a:lnSpc>
              <a:spcBef>
                <a:spcPts val="100"/>
              </a:spcBef>
            </a:pPr>
            <a:r>
              <a:rPr lang="vi-VN" sz="1400" dirty="0">
                <a:solidFill>
                  <a:srgbClr val="FFFFFF"/>
                </a:solidFill>
                <a:latin typeface="Verdana"/>
                <a:cs typeface="Verdana"/>
              </a:rPr>
              <a:t>Mặc dù mỗi giao dịch có thể dễ nhận diện trên chuỗi dữ liệu bitcoin, thế nhưng rất khó có thể phát hiện vị trí của các khóa riêng điều khiển quyền truy cập vào mỗi giao dịch. Ngoài ra, cơ sở hạ tầng tối thiểu sử dụng để truy cập và xác nhận các giao dịch trên mạng bitcoin là các thiết bị máy tính cơ bản</a:t>
            </a:r>
            <a:r>
              <a:rPr sz="1400" dirty="0">
                <a:solidFill>
                  <a:srgbClr val="FFFFFF"/>
                </a:solidFill>
                <a:latin typeface="Verdana"/>
                <a:cs typeface="Verdana"/>
              </a:rPr>
              <a:t>.</a:t>
            </a:r>
            <a:endParaRPr sz="1400" dirty="0">
              <a:latin typeface="Verdana"/>
              <a:cs typeface="Verdana"/>
            </a:endParaRPr>
          </a:p>
        </p:txBody>
      </p:sp>
      <p:sp>
        <p:nvSpPr>
          <p:cNvPr id="5" name="object 5"/>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grpSp>
        <p:nvGrpSpPr>
          <p:cNvPr id="6" name="object 6"/>
          <p:cNvGrpSpPr/>
          <p:nvPr/>
        </p:nvGrpSpPr>
        <p:grpSpPr>
          <a:xfrm>
            <a:off x="194549" y="257299"/>
            <a:ext cx="2898140" cy="2189480"/>
            <a:chOff x="194549" y="257299"/>
            <a:chExt cx="2898140" cy="2189480"/>
          </a:xfrm>
        </p:grpSpPr>
        <p:pic>
          <p:nvPicPr>
            <p:cNvPr id="7" name="object 7"/>
            <p:cNvPicPr/>
            <p:nvPr/>
          </p:nvPicPr>
          <p:blipFill>
            <a:blip r:embed="rId2" cstate="print"/>
            <a:stretch>
              <a:fillRect/>
            </a:stretch>
          </p:blipFill>
          <p:spPr>
            <a:xfrm>
              <a:off x="204075" y="266825"/>
              <a:ext cx="2878774" cy="2170099"/>
            </a:xfrm>
            <a:prstGeom prst="rect">
              <a:avLst/>
            </a:prstGeom>
          </p:spPr>
        </p:pic>
        <p:sp>
          <p:nvSpPr>
            <p:cNvPr id="8" name="object 8"/>
            <p:cNvSpPr/>
            <p:nvPr/>
          </p:nvSpPr>
          <p:spPr>
            <a:xfrm>
              <a:off x="199312" y="262062"/>
              <a:ext cx="2888615" cy="2179955"/>
            </a:xfrm>
            <a:custGeom>
              <a:avLst/>
              <a:gdLst/>
              <a:ahLst/>
              <a:cxnLst/>
              <a:rect l="l" t="t" r="r" b="b"/>
              <a:pathLst>
                <a:path w="2888615" h="2179955">
                  <a:moveTo>
                    <a:pt x="0" y="0"/>
                  </a:moveTo>
                  <a:lnTo>
                    <a:pt x="2888299" y="0"/>
                  </a:lnTo>
                  <a:lnTo>
                    <a:pt x="2888299" y="2179624"/>
                  </a:lnTo>
                  <a:lnTo>
                    <a:pt x="0" y="2179624"/>
                  </a:lnTo>
                  <a:lnTo>
                    <a:pt x="0" y="0"/>
                  </a:lnTo>
                  <a:close/>
                </a:path>
              </a:pathLst>
            </a:custGeom>
            <a:ln w="9524">
              <a:solidFill>
                <a:srgbClr val="FFFFFF"/>
              </a:solidFill>
            </a:ln>
          </p:spPr>
          <p:txBody>
            <a:bodyPr wrap="square" lIns="0" tIns="0" rIns="0" bIns="0" rtlCol="0"/>
            <a:lstStyle/>
            <a:p>
              <a:endParaRPr/>
            </a:p>
          </p:txBody>
        </p:sp>
      </p:grpSp>
      <p:sp>
        <p:nvSpPr>
          <p:cNvPr id="9" name="object 9"/>
          <p:cNvSpPr txBox="1"/>
          <p:nvPr/>
        </p:nvSpPr>
        <p:spPr>
          <a:xfrm>
            <a:off x="3403899" y="4187066"/>
            <a:ext cx="5258435" cy="669290"/>
          </a:xfrm>
          <a:prstGeom prst="rect">
            <a:avLst/>
          </a:prstGeom>
        </p:spPr>
        <p:txBody>
          <a:bodyPr vert="horz" wrap="square" lIns="0" tIns="15875" rIns="0" bIns="0" rtlCol="0">
            <a:spAutoFit/>
          </a:bodyPr>
          <a:lstStyle/>
          <a:p>
            <a:pPr marL="12700" marR="5080">
              <a:lnSpc>
                <a:spcPct val="100000"/>
              </a:lnSpc>
              <a:spcBef>
                <a:spcPts val="125"/>
              </a:spcBef>
            </a:pPr>
            <a:r>
              <a:rPr sz="1400" i="1" spc="-75" dirty="0">
                <a:solidFill>
                  <a:srgbClr val="FCD94B"/>
                </a:solidFill>
                <a:latin typeface="Verdana"/>
                <a:cs typeface="Verdana"/>
              </a:rPr>
              <a:t>“</a:t>
            </a:r>
            <a:r>
              <a:rPr lang="vi-VN" sz="1400" i="1" spc="-75" dirty="0">
                <a:solidFill>
                  <a:srgbClr val="FCD94B"/>
                </a:solidFill>
                <a:latin typeface="Verdana"/>
                <a:cs typeface="Verdana"/>
              </a:rPr>
              <a:t>Cấm Bitcoin không khác gì cấm toán học. Điều đó chỉ chứng minh tính hữu ích của nó và thu hút nhiều người hơn</a:t>
            </a:r>
            <a:r>
              <a:rPr sz="1400" i="1" spc="-20" dirty="0">
                <a:solidFill>
                  <a:srgbClr val="FCD94B"/>
                </a:solidFill>
                <a:latin typeface="Verdana"/>
                <a:cs typeface="Verdana"/>
              </a:rPr>
              <a:t>.”</a:t>
            </a:r>
            <a:endParaRPr sz="1400" dirty="0">
              <a:latin typeface="Verdana"/>
              <a:cs typeface="Verdana"/>
            </a:endParaRPr>
          </a:p>
          <a:p>
            <a:pPr marL="12700">
              <a:lnSpc>
                <a:spcPct val="100000"/>
              </a:lnSpc>
            </a:pPr>
            <a:r>
              <a:rPr sz="1400" b="1" dirty="0">
                <a:solidFill>
                  <a:srgbClr val="FCD94B"/>
                </a:solidFill>
                <a:latin typeface="Tahoma"/>
                <a:cs typeface="Tahoma"/>
              </a:rPr>
              <a:t>—</a:t>
            </a:r>
            <a:r>
              <a:rPr sz="1400" b="1" spc="-10" dirty="0">
                <a:solidFill>
                  <a:srgbClr val="FCD94B"/>
                </a:solidFill>
                <a:latin typeface="Tahoma"/>
                <a:cs typeface="Tahoma"/>
              </a:rPr>
              <a:t>Saifedean</a:t>
            </a:r>
            <a:r>
              <a:rPr sz="1400" b="1" spc="-35" dirty="0">
                <a:solidFill>
                  <a:srgbClr val="FCD94B"/>
                </a:solidFill>
                <a:latin typeface="Tahoma"/>
                <a:cs typeface="Tahoma"/>
              </a:rPr>
              <a:t> </a:t>
            </a:r>
            <a:r>
              <a:rPr sz="1400" b="1" spc="-10" dirty="0">
                <a:solidFill>
                  <a:srgbClr val="FCD94B"/>
                </a:solidFill>
                <a:latin typeface="Tahoma"/>
                <a:cs typeface="Tahoma"/>
              </a:rPr>
              <a:t>Ammous</a:t>
            </a:r>
            <a:endParaRPr sz="1400" dirty="0">
              <a:latin typeface="Tahoma"/>
              <a:cs typeface="Tahoma"/>
            </a:endParaRPr>
          </a:p>
        </p:txBody>
      </p:sp>
      <p:sp>
        <p:nvSpPr>
          <p:cNvPr id="10" name="object 10"/>
          <p:cNvSpPr/>
          <p:nvPr/>
        </p:nvSpPr>
        <p:spPr>
          <a:xfrm>
            <a:off x="3447375" y="4095750"/>
            <a:ext cx="5240020" cy="0"/>
          </a:xfrm>
          <a:custGeom>
            <a:avLst/>
            <a:gdLst/>
            <a:ahLst/>
            <a:cxnLst/>
            <a:rect l="l" t="t" r="r" b="b"/>
            <a:pathLst>
              <a:path w="5240020">
                <a:moveTo>
                  <a:pt x="0" y="0"/>
                </a:moveTo>
                <a:lnTo>
                  <a:pt x="5239499" y="0"/>
                </a:lnTo>
              </a:path>
            </a:pathLst>
          </a:custGeom>
          <a:ln w="9524">
            <a:solidFill>
              <a:srgbClr val="595959"/>
            </a:solidFill>
          </a:ln>
        </p:spPr>
        <p:txBody>
          <a:bodyPr wrap="square" lIns="0" tIns="0" rIns="0" bIns="0" rtlCol="0"/>
          <a:lstStyle/>
          <a:p>
            <a:endParaRPr/>
          </a:p>
        </p:txBody>
      </p:sp>
      <p:grpSp>
        <p:nvGrpSpPr>
          <p:cNvPr id="11" name="object 11"/>
          <p:cNvGrpSpPr/>
          <p:nvPr/>
        </p:nvGrpSpPr>
        <p:grpSpPr>
          <a:xfrm>
            <a:off x="194550" y="2593968"/>
            <a:ext cx="2898140" cy="2285365"/>
            <a:chOff x="194550" y="2593968"/>
            <a:chExt cx="2898140" cy="2285365"/>
          </a:xfrm>
        </p:grpSpPr>
        <p:pic>
          <p:nvPicPr>
            <p:cNvPr id="12" name="object 12"/>
            <p:cNvPicPr/>
            <p:nvPr/>
          </p:nvPicPr>
          <p:blipFill>
            <a:blip r:embed="rId3" cstate="print"/>
            <a:stretch>
              <a:fillRect/>
            </a:stretch>
          </p:blipFill>
          <p:spPr>
            <a:xfrm>
              <a:off x="204075" y="2603494"/>
              <a:ext cx="2878773" cy="2266003"/>
            </a:xfrm>
            <a:prstGeom prst="rect">
              <a:avLst/>
            </a:prstGeom>
          </p:spPr>
        </p:pic>
        <p:sp>
          <p:nvSpPr>
            <p:cNvPr id="13" name="object 13"/>
            <p:cNvSpPr/>
            <p:nvPr/>
          </p:nvSpPr>
          <p:spPr>
            <a:xfrm>
              <a:off x="199313" y="2598731"/>
              <a:ext cx="2888615" cy="2275840"/>
            </a:xfrm>
            <a:custGeom>
              <a:avLst/>
              <a:gdLst/>
              <a:ahLst/>
              <a:cxnLst/>
              <a:rect l="l" t="t" r="r" b="b"/>
              <a:pathLst>
                <a:path w="2888615" h="2275840">
                  <a:moveTo>
                    <a:pt x="0" y="0"/>
                  </a:moveTo>
                  <a:lnTo>
                    <a:pt x="2888298" y="0"/>
                  </a:lnTo>
                  <a:lnTo>
                    <a:pt x="2888298" y="2275528"/>
                  </a:lnTo>
                  <a:lnTo>
                    <a:pt x="0" y="2275528"/>
                  </a:lnTo>
                  <a:lnTo>
                    <a:pt x="0" y="0"/>
                  </a:lnTo>
                  <a:close/>
                </a:path>
              </a:pathLst>
            </a:custGeom>
            <a:ln w="9524">
              <a:solidFill>
                <a:srgbClr val="FFFFFF"/>
              </a:solidFill>
            </a:ln>
          </p:spPr>
          <p:txBody>
            <a:bodyPr wrap="square" lIns="0" tIns="0" rIns="0" bIns="0" rtlCol="0"/>
            <a:lstStyle/>
            <a:p>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36025" y="411429"/>
            <a:ext cx="4456430" cy="589280"/>
          </a:xfrm>
          <a:prstGeom prst="rect">
            <a:avLst/>
          </a:prstGeom>
        </p:spPr>
        <p:txBody>
          <a:bodyPr vert="horz" wrap="square" lIns="0" tIns="12700" rIns="0" bIns="0" rtlCol="0">
            <a:spAutoFit/>
          </a:bodyPr>
          <a:lstStyle/>
          <a:p>
            <a:pPr marL="12700">
              <a:lnSpc>
                <a:spcPct val="100000"/>
              </a:lnSpc>
              <a:spcBef>
                <a:spcPts val="100"/>
              </a:spcBef>
            </a:pPr>
            <a:r>
              <a:rPr lang="vi-VN" sz="3700" dirty="0">
                <a:solidFill>
                  <a:srgbClr val="FFFFFF"/>
                </a:solidFill>
              </a:rPr>
              <a:t>SỞ HỮU </a:t>
            </a:r>
            <a:r>
              <a:rPr lang="vi-VN" sz="3700" dirty="0">
                <a:solidFill>
                  <a:srgbClr val="FCD94B"/>
                </a:solidFill>
              </a:rPr>
              <a:t>TẬP TRUNG</a:t>
            </a:r>
            <a:endParaRPr sz="3700" dirty="0"/>
          </a:p>
        </p:txBody>
      </p:sp>
      <p:sp>
        <p:nvSpPr>
          <p:cNvPr id="3" name="object 3"/>
          <p:cNvSpPr txBox="1"/>
          <p:nvPr/>
        </p:nvSpPr>
        <p:spPr>
          <a:xfrm>
            <a:off x="436025" y="1040487"/>
            <a:ext cx="4821775" cy="510396"/>
          </a:xfrm>
          <a:prstGeom prst="rect">
            <a:avLst/>
          </a:prstGeom>
        </p:spPr>
        <p:txBody>
          <a:bodyPr vert="horz" wrap="square" lIns="0" tIns="40640" rIns="0" bIns="0" rtlCol="0">
            <a:spAutoFit/>
          </a:bodyPr>
          <a:lstStyle/>
          <a:p>
            <a:pPr marL="12700">
              <a:lnSpc>
                <a:spcPct val="100000"/>
              </a:lnSpc>
              <a:spcBef>
                <a:spcPts val="320"/>
              </a:spcBef>
            </a:pPr>
            <a:r>
              <a:rPr lang="vi-VN" sz="1400" dirty="0">
                <a:solidFill>
                  <a:srgbClr val="FFFFFF"/>
                </a:solidFill>
                <a:latin typeface="Verdana"/>
                <a:cs typeface="Verdana"/>
              </a:rPr>
              <a:t>Bạn </a:t>
            </a:r>
            <a:r>
              <a:rPr lang="en-AU" sz="1400" dirty="0" err="1">
                <a:solidFill>
                  <a:srgbClr val="FFFFFF"/>
                </a:solidFill>
                <a:latin typeface="Verdana"/>
                <a:cs typeface="Verdana"/>
              </a:rPr>
              <a:t>đã</a:t>
            </a:r>
            <a:r>
              <a:rPr lang="en-AU" sz="1400" dirty="0">
                <a:solidFill>
                  <a:srgbClr val="FFFFFF"/>
                </a:solidFill>
                <a:latin typeface="Verdana"/>
                <a:cs typeface="Verdana"/>
              </a:rPr>
              <a:t> </a:t>
            </a:r>
            <a:r>
              <a:rPr lang="en-AU" sz="1400" dirty="0" err="1">
                <a:solidFill>
                  <a:srgbClr val="FFFFFF"/>
                </a:solidFill>
                <a:latin typeface="Verdana"/>
                <a:cs typeface="Verdana"/>
              </a:rPr>
              <a:t>nghe</a:t>
            </a:r>
            <a:r>
              <a:rPr lang="en-AU" sz="1400" dirty="0">
                <a:solidFill>
                  <a:srgbClr val="FFFFFF"/>
                </a:solidFill>
                <a:latin typeface="Verdana"/>
                <a:cs typeface="Verdana"/>
              </a:rPr>
              <a:t> </a:t>
            </a:r>
            <a:r>
              <a:rPr lang="vi-VN" sz="1400" dirty="0">
                <a:solidFill>
                  <a:srgbClr val="FFFFFF"/>
                </a:solidFill>
                <a:latin typeface="Verdana"/>
                <a:cs typeface="Verdana"/>
              </a:rPr>
              <a:t>nhiều lần về </a:t>
            </a:r>
            <a:r>
              <a:rPr lang="en-AU" sz="1400" dirty="0" err="1">
                <a:solidFill>
                  <a:srgbClr val="FFFFFF"/>
                </a:solidFill>
                <a:latin typeface="Verdana"/>
                <a:cs typeface="Verdana"/>
              </a:rPr>
              <a:t>cùng</a:t>
            </a:r>
            <a:r>
              <a:rPr lang="en-AU" sz="1400" dirty="0">
                <a:solidFill>
                  <a:srgbClr val="FFFFFF"/>
                </a:solidFill>
                <a:latin typeface="Verdana"/>
                <a:cs typeface="Verdana"/>
              </a:rPr>
              <a:t> </a:t>
            </a:r>
            <a:r>
              <a:rPr lang="en-AU" sz="1400" dirty="0" err="1">
                <a:solidFill>
                  <a:srgbClr val="FFFFFF"/>
                </a:solidFill>
                <a:latin typeface="Verdana"/>
                <a:cs typeface="Verdana"/>
              </a:rPr>
              <a:t>một</a:t>
            </a:r>
            <a:r>
              <a:rPr lang="en-AU" sz="1400" dirty="0">
                <a:solidFill>
                  <a:srgbClr val="FFFFFF"/>
                </a:solidFill>
                <a:latin typeface="Verdana"/>
                <a:cs typeface="Verdana"/>
              </a:rPr>
              <a:t> </a:t>
            </a:r>
            <a:r>
              <a:rPr lang="en-AU" sz="1400" dirty="0" err="1">
                <a:solidFill>
                  <a:srgbClr val="FFFFFF"/>
                </a:solidFill>
                <a:latin typeface="Verdana"/>
                <a:cs typeface="Verdana"/>
              </a:rPr>
              <a:t>câu</a:t>
            </a:r>
            <a:r>
              <a:rPr lang="en-AU" sz="1400" dirty="0">
                <a:solidFill>
                  <a:srgbClr val="FFFFFF"/>
                </a:solidFill>
                <a:latin typeface="Verdana"/>
                <a:cs typeface="Verdana"/>
              </a:rPr>
              <a:t> </a:t>
            </a:r>
            <a:r>
              <a:rPr lang="en-AU" sz="1400" dirty="0" err="1">
                <a:solidFill>
                  <a:srgbClr val="FFFFFF"/>
                </a:solidFill>
                <a:latin typeface="Verdana"/>
                <a:cs typeface="Verdana"/>
              </a:rPr>
              <a:t>chuyện</a:t>
            </a:r>
            <a:r>
              <a:rPr lang="en-AU" sz="1400" dirty="0">
                <a:solidFill>
                  <a:srgbClr val="FFFFFF"/>
                </a:solidFill>
                <a:latin typeface="Verdana"/>
                <a:cs typeface="Verdana"/>
              </a:rPr>
              <a:t> </a:t>
            </a:r>
            <a:r>
              <a:rPr lang="en-AU" sz="1400" dirty="0" err="1">
                <a:solidFill>
                  <a:srgbClr val="FFFFFF"/>
                </a:solidFill>
                <a:latin typeface="Verdana"/>
                <a:cs typeface="Verdana"/>
              </a:rPr>
              <a:t>cũ</a:t>
            </a:r>
            <a:r>
              <a:rPr lang="en-AU" sz="1400" dirty="0">
                <a:solidFill>
                  <a:srgbClr val="FFFFFF"/>
                </a:solidFill>
                <a:latin typeface="Verdana"/>
                <a:cs typeface="Verdana"/>
              </a:rPr>
              <a:t>:</a:t>
            </a:r>
          </a:p>
          <a:p>
            <a:pPr marL="12700">
              <a:lnSpc>
                <a:spcPct val="100000"/>
              </a:lnSpc>
              <a:spcBef>
                <a:spcPts val="320"/>
              </a:spcBef>
            </a:pPr>
            <a:r>
              <a:rPr lang="en-AU" sz="1400" dirty="0">
                <a:solidFill>
                  <a:srgbClr val="FFFFFF"/>
                </a:solidFill>
                <a:latin typeface="Verdana"/>
                <a:cs typeface="Verdana"/>
              </a:rPr>
              <a:t>“</a:t>
            </a:r>
            <a:r>
              <a:rPr lang="vi-VN" sz="1400" dirty="0">
                <a:solidFill>
                  <a:srgbClr val="FFFFFF"/>
                </a:solidFill>
                <a:latin typeface="Verdana"/>
                <a:cs typeface="Verdana"/>
              </a:rPr>
              <a:t>Phần lớn Bitcoin được giữ trong một vài</a:t>
            </a:r>
            <a:r>
              <a:rPr lang="en-AU" sz="1400" dirty="0">
                <a:solidFill>
                  <a:srgbClr val="FFFFFF"/>
                </a:solidFill>
                <a:latin typeface="Verdana"/>
                <a:cs typeface="Verdana"/>
              </a:rPr>
              <a:t> </a:t>
            </a:r>
            <a:r>
              <a:rPr lang="en-AU" sz="1400" dirty="0" err="1">
                <a:solidFill>
                  <a:srgbClr val="FFFFFF"/>
                </a:solidFill>
                <a:latin typeface="Verdana"/>
                <a:cs typeface="Verdana"/>
              </a:rPr>
              <a:t>ví</a:t>
            </a:r>
            <a:r>
              <a:rPr lang="vi-VN" sz="1400" dirty="0">
                <a:solidFill>
                  <a:srgbClr val="FFFFFF"/>
                </a:solidFill>
                <a:latin typeface="Verdana"/>
                <a:cs typeface="Verdana"/>
              </a:rPr>
              <a:t> Bitcoin</a:t>
            </a:r>
            <a:r>
              <a:rPr lang="en-AU" sz="1400" dirty="0">
                <a:solidFill>
                  <a:srgbClr val="FFFFFF"/>
                </a:solidFill>
                <a:latin typeface="Verdana"/>
                <a:cs typeface="Verdana"/>
              </a:rPr>
              <a:t>!</a:t>
            </a:r>
            <a:r>
              <a:rPr sz="1400" b="1" i="1" dirty="0">
                <a:solidFill>
                  <a:srgbClr val="FFFFFF"/>
                </a:solidFill>
                <a:latin typeface="Verdana"/>
                <a:cs typeface="Verdana"/>
              </a:rPr>
              <a:t>”</a:t>
            </a:r>
            <a:endParaRPr sz="1400" dirty="0">
              <a:latin typeface="Verdana"/>
              <a:cs typeface="Verdana"/>
            </a:endParaRPr>
          </a:p>
        </p:txBody>
      </p:sp>
      <p:sp>
        <p:nvSpPr>
          <p:cNvPr id="4" name="object 4"/>
          <p:cNvSpPr txBox="1">
            <a:spLocks noGrp="1"/>
          </p:cNvSpPr>
          <p:nvPr>
            <p:ph type="body" idx="1"/>
          </p:nvPr>
        </p:nvSpPr>
        <p:spPr>
          <a:xfrm>
            <a:off x="421842" y="1733550"/>
            <a:ext cx="4460240" cy="1474699"/>
          </a:xfrm>
          <a:prstGeom prst="rect">
            <a:avLst/>
          </a:prstGeom>
        </p:spPr>
        <p:txBody>
          <a:bodyPr vert="horz" wrap="square" lIns="0" tIns="12700" rIns="0" bIns="0" rtlCol="0">
            <a:spAutoFit/>
          </a:bodyPr>
          <a:lstStyle/>
          <a:p>
            <a:pPr marL="12700" marR="5080">
              <a:lnSpc>
                <a:spcPct val="114999"/>
              </a:lnSpc>
              <a:spcBef>
                <a:spcPts val="100"/>
              </a:spcBef>
            </a:pPr>
            <a:r>
              <a:rPr lang="vi-VN" dirty="0"/>
              <a:t>Đúng nhưng chưa chính xác. Đó thường là các ví của các sàn giao dịch, mỗi ví sử dụng cho hàng triệu khách hàng. Lý tưởng nhất là mỗi người sẽ có ví Bitcoin riêng chứ không để Bitcoin của họ trong ví của sàn giao dịch, nhưng đó là một chủ đề khác</a:t>
            </a:r>
            <a:r>
              <a:rPr dirty="0"/>
              <a:t>.</a:t>
            </a:r>
          </a:p>
        </p:txBody>
      </p:sp>
      <p:sp>
        <p:nvSpPr>
          <p:cNvPr id="5" name="object 5"/>
          <p:cNvSpPr txBox="1"/>
          <p:nvPr/>
        </p:nvSpPr>
        <p:spPr>
          <a:xfrm>
            <a:off x="436025" y="3390574"/>
            <a:ext cx="4491990" cy="1226939"/>
          </a:xfrm>
          <a:prstGeom prst="rect">
            <a:avLst/>
          </a:prstGeom>
        </p:spPr>
        <p:txBody>
          <a:bodyPr vert="horz" wrap="square" lIns="0" tIns="12700" rIns="0" bIns="0" rtlCol="0">
            <a:spAutoFit/>
          </a:bodyPr>
          <a:lstStyle/>
          <a:p>
            <a:pPr marL="12700" marR="5080">
              <a:lnSpc>
                <a:spcPct val="114999"/>
              </a:lnSpc>
              <a:spcBef>
                <a:spcPts val="100"/>
              </a:spcBef>
            </a:pPr>
            <a:r>
              <a:rPr lang="vi-VN" sz="1400" dirty="0">
                <a:solidFill>
                  <a:srgbClr val="FFFFFF"/>
                </a:solidFill>
                <a:latin typeface="Verdana"/>
                <a:cs typeface="Verdana"/>
              </a:rPr>
              <a:t>Một địa chỉ Bitcoin có thể chứa Bitcoin của nhiều người dùng và một người dùng có thể có nhiều ví. Trong thực tế, phương pháp bảo mật tốt nhất là tránh sử dụng lại địa chỉ, nghĩa là tạo ra một địa chỉ mới cho mỗi một giao dịch</a:t>
            </a:r>
            <a:r>
              <a:rPr sz="1400" dirty="0">
                <a:solidFill>
                  <a:srgbClr val="FFFFFF"/>
                </a:solidFill>
                <a:latin typeface="Verdana"/>
                <a:cs typeface="Verdana"/>
              </a:rPr>
              <a:t>.</a:t>
            </a:r>
            <a:endParaRPr sz="1400" dirty="0">
              <a:latin typeface="Verdana"/>
              <a:cs typeface="Verdana"/>
            </a:endParaRPr>
          </a:p>
        </p:txBody>
      </p:sp>
      <p:pic>
        <p:nvPicPr>
          <p:cNvPr id="6" name="object 6"/>
          <p:cNvPicPr/>
          <p:nvPr/>
        </p:nvPicPr>
        <p:blipFill>
          <a:blip r:embed="rId2" cstate="print"/>
          <a:stretch>
            <a:fillRect/>
          </a:stretch>
        </p:blipFill>
        <p:spPr>
          <a:xfrm>
            <a:off x="5770975" y="820125"/>
            <a:ext cx="2203624" cy="440724"/>
          </a:xfrm>
          <a:prstGeom prst="rect">
            <a:avLst/>
          </a:prstGeom>
        </p:spPr>
      </p:pic>
      <p:pic>
        <p:nvPicPr>
          <p:cNvPr id="7" name="object 7"/>
          <p:cNvPicPr/>
          <p:nvPr/>
        </p:nvPicPr>
        <p:blipFill>
          <a:blip r:embed="rId3" cstate="print"/>
          <a:stretch>
            <a:fillRect/>
          </a:stretch>
        </p:blipFill>
        <p:spPr>
          <a:xfrm>
            <a:off x="5785412" y="3520450"/>
            <a:ext cx="440724" cy="440724"/>
          </a:xfrm>
          <a:prstGeom prst="rect">
            <a:avLst/>
          </a:prstGeom>
        </p:spPr>
      </p:pic>
      <p:sp>
        <p:nvSpPr>
          <p:cNvPr id="8" name="object 8"/>
          <p:cNvSpPr txBox="1"/>
          <p:nvPr/>
        </p:nvSpPr>
        <p:spPr>
          <a:xfrm>
            <a:off x="6149925" y="1828025"/>
            <a:ext cx="1445895" cy="400685"/>
          </a:xfrm>
          <a:prstGeom prst="rect">
            <a:avLst/>
          </a:prstGeom>
          <a:ln w="9524">
            <a:solidFill>
              <a:srgbClr val="FFFFFF"/>
            </a:solidFill>
          </a:ln>
        </p:spPr>
        <p:txBody>
          <a:bodyPr vert="horz" wrap="square" lIns="0" tIns="78740" rIns="0" bIns="0" rtlCol="0">
            <a:spAutoFit/>
          </a:bodyPr>
          <a:lstStyle/>
          <a:p>
            <a:pPr marL="85725">
              <a:lnSpc>
                <a:spcPct val="100000"/>
              </a:lnSpc>
              <a:spcBef>
                <a:spcPts val="620"/>
              </a:spcBef>
            </a:pPr>
            <a:r>
              <a:rPr sz="1400" spc="-10" dirty="0">
                <a:solidFill>
                  <a:srgbClr val="FCD94B"/>
                </a:solidFill>
                <a:latin typeface="Arial"/>
                <a:cs typeface="Arial"/>
                <a:hlinkClick r:id="rId4"/>
              </a:rPr>
              <a:t>bc1qspaszc5</a:t>
            </a:r>
            <a:r>
              <a:rPr sz="1400" spc="-10" dirty="0">
                <a:solidFill>
                  <a:srgbClr val="FCD94B"/>
                </a:solidFill>
                <a:latin typeface="Arial"/>
                <a:cs typeface="Arial"/>
              </a:rPr>
              <a:t>…</a:t>
            </a:r>
            <a:endParaRPr sz="1400">
              <a:latin typeface="Arial"/>
              <a:cs typeface="Arial"/>
            </a:endParaRPr>
          </a:p>
        </p:txBody>
      </p:sp>
      <p:sp>
        <p:nvSpPr>
          <p:cNvPr id="9" name="object 9"/>
          <p:cNvSpPr/>
          <p:nvPr/>
        </p:nvSpPr>
        <p:spPr>
          <a:xfrm>
            <a:off x="5929574" y="1260724"/>
            <a:ext cx="1824989" cy="567690"/>
          </a:xfrm>
          <a:custGeom>
            <a:avLst/>
            <a:gdLst/>
            <a:ahLst/>
            <a:cxnLst/>
            <a:rect l="l" t="t" r="r" b="b"/>
            <a:pathLst>
              <a:path w="1824990" h="567689">
                <a:moveTo>
                  <a:pt x="0" y="0"/>
                </a:moveTo>
                <a:lnTo>
                  <a:pt x="943199" y="567299"/>
                </a:lnTo>
              </a:path>
              <a:path w="1824990" h="567689">
                <a:moveTo>
                  <a:pt x="502486" y="124"/>
                </a:moveTo>
                <a:lnTo>
                  <a:pt x="943187" y="567424"/>
                </a:lnTo>
              </a:path>
              <a:path w="1824990" h="567689">
                <a:moveTo>
                  <a:pt x="943212" y="124"/>
                </a:moveTo>
                <a:lnTo>
                  <a:pt x="943212" y="567424"/>
                </a:lnTo>
              </a:path>
              <a:path w="1824990" h="567689">
                <a:moveTo>
                  <a:pt x="1383937" y="124"/>
                </a:moveTo>
                <a:lnTo>
                  <a:pt x="943237" y="567424"/>
                </a:lnTo>
              </a:path>
              <a:path w="1824990" h="567689">
                <a:moveTo>
                  <a:pt x="1824662" y="124"/>
                </a:moveTo>
                <a:lnTo>
                  <a:pt x="943262" y="567424"/>
                </a:lnTo>
              </a:path>
            </a:pathLst>
          </a:custGeom>
          <a:ln w="9524">
            <a:solidFill>
              <a:srgbClr val="FFFFFF"/>
            </a:solidFill>
          </a:ln>
        </p:spPr>
        <p:txBody>
          <a:bodyPr wrap="square" lIns="0" tIns="0" rIns="0" bIns="0" rtlCol="0"/>
          <a:lstStyle/>
          <a:p>
            <a:endParaRPr/>
          </a:p>
        </p:txBody>
      </p:sp>
      <p:sp>
        <p:nvSpPr>
          <p:cNvPr id="10" name="object 10"/>
          <p:cNvSpPr txBox="1"/>
          <p:nvPr/>
        </p:nvSpPr>
        <p:spPr>
          <a:xfrm>
            <a:off x="7052388" y="3390574"/>
            <a:ext cx="882015" cy="400685"/>
          </a:xfrm>
          <a:prstGeom prst="rect">
            <a:avLst/>
          </a:prstGeom>
          <a:ln w="9524">
            <a:solidFill>
              <a:srgbClr val="FFFFFF"/>
            </a:solidFill>
          </a:ln>
        </p:spPr>
        <p:txBody>
          <a:bodyPr vert="horz" wrap="square" lIns="0" tIns="78740" rIns="0" bIns="0" rtlCol="0">
            <a:spAutoFit/>
          </a:bodyPr>
          <a:lstStyle/>
          <a:p>
            <a:pPr marL="85725">
              <a:lnSpc>
                <a:spcPct val="100000"/>
              </a:lnSpc>
              <a:spcBef>
                <a:spcPts val="620"/>
              </a:spcBef>
            </a:pPr>
            <a:r>
              <a:rPr sz="1400" spc="-10" dirty="0">
                <a:solidFill>
                  <a:srgbClr val="FCD94B"/>
                </a:solidFill>
                <a:latin typeface="Arial"/>
                <a:cs typeface="Arial"/>
                <a:hlinkClick r:id="rId4"/>
              </a:rPr>
              <a:t>bc1q</a:t>
            </a:r>
            <a:r>
              <a:rPr sz="1400" spc="-10" dirty="0">
                <a:solidFill>
                  <a:srgbClr val="FCD94B"/>
                </a:solidFill>
                <a:latin typeface="Arial"/>
                <a:cs typeface="Arial"/>
              </a:rPr>
              <a:t>s..</a:t>
            </a:r>
            <a:endParaRPr sz="1400">
              <a:latin typeface="Arial"/>
              <a:cs typeface="Arial"/>
            </a:endParaRPr>
          </a:p>
        </p:txBody>
      </p:sp>
      <p:sp>
        <p:nvSpPr>
          <p:cNvPr id="11" name="object 11"/>
          <p:cNvSpPr txBox="1"/>
          <p:nvPr/>
        </p:nvSpPr>
        <p:spPr>
          <a:xfrm>
            <a:off x="7052444" y="3847174"/>
            <a:ext cx="882015" cy="400685"/>
          </a:xfrm>
          <a:prstGeom prst="rect">
            <a:avLst/>
          </a:prstGeom>
          <a:ln w="9524">
            <a:solidFill>
              <a:srgbClr val="FFFFFF"/>
            </a:solidFill>
          </a:ln>
        </p:spPr>
        <p:txBody>
          <a:bodyPr vert="horz" wrap="square" lIns="0" tIns="78740" rIns="0" bIns="0" rtlCol="0">
            <a:spAutoFit/>
          </a:bodyPr>
          <a:lstStyle/>
          <a:p>
            <a:pPr marL="85725">
              <a:lnSpc>
                <a:spcPct val="100000"/>
              </a:lnSpc>
              <a:spcBef>
                <a:spcPts val="620"/>
              </a:spcBef>
            </a:pPr>
            <a:r>
              <a:rPr sz="1400" spc="-10" dirty="0">
                <a:solidFill>
                  <a:srgbClr val="FCD94B"/>
                </a:solidFill>
                <a:latin typeface="Arial"/>
                <a:cs typeface="Arial"/>
              </a:rPr>
              <a:t>bc1q7..</a:t>
            </a:r>
            <a:endParaRPr sz="1400">
              <a:latin typeface="Arial"/>
              <a:cs typeface="Arial"/>
            </a:endParaRPr>
          </a:p>
        </p:txBody>
      </p:sp>
      <p:sp>
        <p:nvSpPr>
          <p:cNvPr id="12" name="object 12"/>
          <p:cNvSpPr txBox="1"/>
          <p:nvPr/>
        </p:nvSpPr>
        <p:spPr>
          <a:xfrm>
            <a:off x="7052500" y="2933974"/>
            <a:ext cx="882015" cy="400685"/>
          </a:xfrm>
          <a:prstGeom prst="rect">
            <a:avLst/>
          </a:prstGeom>
          <a:ln w="9524">
            <a:solidFill>
              <a:srgbClr val="FFFFFF"/>
            </a:solidFill>
          </a:ln>
        </p:spPr>
        <p:txBody>
          <a:bodyPr vert="horz" wrap="square" lIns="0" tIns="78740" rIns="0" bIns="0" rtlCol="0">
            <a:spAutoFit/>
          </a:bodyPr>
          <a:lstStyle/>
          <a:p>
            <a:pPr marL="85725">
              <a:lnSpc>
                <a:spcPct val="100000"/>
              </a:lnSpc>
              <a:spcBef>
                <a:spcPts val="620"/>
              </a:spcBef>
            </a:pPr>
            <a:r>
              <a:rPr sz="1400" spc="-10" dirty="0">
                <a:solidFill>
                  <a:srgbClr val="FCD94B"/>
                </a:solidFill>
                <a:latin typeface="Arial"/>
                <a:cs typeface="Arial"/>
                <a:hlinkClick r:id="rId4"/>
              </a:rPr>
              <a:t>bc1q</a:t>
            </a:r>
            <a:r>
              <a:rPr sz="1400" spc="-10" dirty="0">
                <a:solidFill>
                  <a:srgbClr val="FCD94B"/>
                </a:solidFill>
                <a:latin typeface="Arial"/>
                <a:cs typeface="Arial"/>
              </a:rPr>
              <a:t>r..</a:t>
            </a:r>
            <a:endParaRPr sz="1400">
              <a:latin typeface="Arial"/>
              <a:cs typeface="Arial"/>
            </a:endParaRPr>
          </a:p>
        </p:txBody>
      </p:sp>
      <p:sp>
        <p:nvSpPr>
          <p:cNvPr id="13" name="object 13"/>
          <p:cNvSpPr txBox="1"/>
          <p:nvPr/>
        </p:nvSpPr>
        <p:spPr>
          <a:xfrm>
            <a:off x="7052444" y="4303774"/>
            <a:ext cx="882015" cy="400685"/>
          </a:xfrm>
          <a:prstGeom prst="rect">
            <a:avLst/>
          </a:prstGeom>
          <a:ln w="9524">
            <a:solidFill>
              <a:srgbClr val="FFFFFF"/>
            </a:solidFill>
          </a:ln>
        </p:spPr>
        <p:txBody>
          <a:bodyPr vert="horz" wrap="square" lIns="0" tIns="78740" rIns="0" bIns="0" rtlCol="0">
            <a:spAutoFit/>
          </a:bodyPr>
          <a:lstStyle/>
          <a:p>
            <a:pPr marL="85725">
              <a:lnSpc>
                <a:spcPct val="100000"/>
              </a:lnSpc>
              <a:spcBef>
                <a:spcPts val="620"/>
              </a:spcBef>
            </a:pPr>
            <a:r>
              <a:rPr sz="1400" spc="-10" dirty="0">
                <a:solidFill>
                  <a:srgbClr val="FCD94B"/>
                </a:solidFill>
                <a:latin typeface="Arial"/>
                <a:cs typeface="Arial"/>
              </a:rPr>
              <a:t>bc1qt..</a:t>
            </a:r>
            <a:endParaRPr sz="1400">
              <a:latin typeface="Arial"/>
              <a:cs typeface="Arial"/>
            </a:endParaRPr>
          </a:p>
        </p:txBody>
      </p:sp>
      <p:sp>
        <p:nvSpPr>
          <p:cNvPr id="14" name="object 14"/>
          <p:cNvSpPr/>
          <p:nvPr/>
        </p:nvSpPr>
        <p:spPr>
          <a:xfrm>
            <a:off x="6226137" y="3134212"/>
            <a:ext cx="826769" cy="1370330"/>
          </a:xfrm>
          <a:custGeom>
            <a:avLst/>
            <a:gdLst/>
            <a:ahLst/>
            <a:cxnLst/>
            <a:rect l="l" t="t" r="r" b="b"/>
            <a:pathLst>
              <a:path w="826770" h="1370329">
                <a:moveTo>
                  <a:pt x="0" y="606599"/>
                </a:moveTo>
                <a:lnTo>
                  <a:pt x="826499" y="0"/>
                </a:lnTo>
              </a:path>
              <a:path w="826770" h="1370329">
                <a:moveTo>
                  <a:pt x="0" y="606599"/>
                </a:moveTo>
                <a:lnTo>
                  <a:pt x="826199" y="1369799"/>
                </a:lnTo>
              </a:path>
              <a:path w="826770" h="1370329">
                <a:moveTo>
                  <a:pt x="0" y="606599"/>
                </a:moveTo>
                <a:lnTo>
                  <a:pt x="826199" y="456599"/>
                </a:lnTo>
              </a:path>
              <a:path w="826770" h="1370329">
                <a:moveTo>
                  <a:pt x="0" y="606599"/>
                </a:moveTo>
                <a:lnTo>
                  <a:pt x="826199" y="913199"/>
                </a:lnTo>
              </a:path>
            </a:pathLst>
          </a:custGeom>
          <a:ln w="9524">
            <a:solidFill>
              <a:srgbClr val="FFFFFF"/>
            </a:solidFill>
          </a:ln>
        </p:spPr>
        <p:txBody>
          <a:bodyPr wrap="square" lIns="0" tIns="0" rIns="0" bIns="0" rtlCol="0"/>
          <a:lstStyle/>
          <a:p>
            <a:endParaRPr/>
          </a:p>
        </p:txBody>
      </p:sp>
      <p:sp>
        <p:nvSpPr>
          <p:cNvPr id="15" name="object 15"/>
          <p:cNvSpPr txBox="1"/>
          <p:nvPr/>
        </p:nvSpPr>
        <p:spPr>
          <a:xfrm>
            <a:off x="5681387" y="519941"/>
            <a:ext cx="2742002" cy="228268"/>
          </a:xfrm>
          <a:prstGeom prst="rect">
            <a:avLst/>
          </a:prstGeom>
        </p:spPr>
        <p:txBody>
          <a:bodyPr vert="horz" wrap="square" lIns="0" tIns="12700" rIns="0" bIns="0" rtlCol="0">
            <a:spAutoFit/>
          </a:bodyPr>
          <a:lstStyle/>
          <a:p>
            <a:pPr marL="12700">
              <a:lnSpc>
                <a:spcPct val="100000"/>
              </a:lnSpc>
              <a:spcBef>
                <a:spcPts val="100"/>
              </a:spcBef>
            </a:pPr>
            <a:r>
              <a:rPr lang="vi-VN" sz="1400" dirty="0">
                <a:solidFill>
                  <a:srgbClr val="FFFFFF"/>
                </a:solidFill>
                <a:latin typeface="Arial"/>
                <a:cs typeface="Arial"/>
              </a:rPr>
              <a:t>Nhiều người dùng </a:t>
            </a:r>
            <a:r>
              <a:rPr lang="vi-VN" sz="1400" spc="-15" dirty="0">
                <a:solidFill>
                  <a:srgbClr val="FFFFFF"/>
                </a:solidFill>
                <a:latin typeface="Arial"/>
                <a:cs typeface="Arial"/>
              </a:rPr>
              <a:t>một địa chỉ</a:t>
            </a:r>
            <a:endParaRPr sz="1400" dirty="0">
              <a:latin typeface="Arial"/>
              <a:cs typeface="Arial"/>
            </a:endParaRPr>
          </a:p>
        </p:txBody>
      </p:sp>
      <p:sp>
        <p:nvSpPr>
          <p:cNvPr id="16" name="object 16"/>
          <p:cNvSpPr txBox="1"/>
          <p:nvPr/>
        </p:nvSpPr>
        <p:spPr>
          <a:xfrm>
            <a:off x="8086978" y="2639325"/>
            <a:ext cx="205184" cy="2247900"/>
          </a:xfrm>
          <a:prstGeom prst="rect">
            <a:avLst/>
          </a:prstGeom>
        </p:spPr>
        <p:txBody>
          <a:bodyPr vert="vert" wrap="square" lIns="0" tIns="0" rIns="0" bIns="0" rtlCol="0">
            <a:spAutoFit/>
          </a:bodyPr>
          <a:lstStyle/>
          <a:p>
            <a:pPr marL="12700">
              <a:lnSpc>
                <a:spcPts val="1645"/>
              </a:lnSpc>
            </a:pPr>
            <a:r>
              <a:rPr lang="vi-VN" sz="1400" dirty="0">
                <a:solidFill>
                  <a:srgbClr val="FFFFFF"/>
                </a:solidFill>
                <a:latin typeface="Arial"/>
                <a:cs typeface="Arial"/>
              </a:rPr>
              <a:t>Một người dùng nhiề địa chỉ</a:t>
            </a:r>
            <a:endParaRPr sz="1400" dirty="0">
              <a:latin typeface="Arial"/>
              <a:cs typeface="Arial"/>
            </a:endParaRPr>
          </a:p>
        </p:txBody>
      </p:sp>
      <p:sp>
        <p:nvSpPr>
          <p:cNvPr id="17" name="object 17"/>
          <p:cNvSpPr txBox="1"/>
          <p:nvPr/>
        </p:nvSpPr>
        <p:spPr>
          <a:xfrm>
            <a:off x="8802055" y="1833720"/>
            <a:ext cx="225425" cy="953135"/>
          </a:xfrm>
          <a:prstGeom prst="rect">
            <a:avLst/>
          </a:prstGeom>
        </p:spPr>
        <p:txBody>
          <a:bodyPr vert="vert270" wrap="square" lIns="0" tIns="7620" rIns="0" bIns="0" rtlCol="0">
            <a:spAutoFit/>
          </a:bodyPr>
          <a:lstStyle/>
          <a:p>
            <a:pPr marL="12700">
              <a:lnSpc>
                <a:spcPct val="100000"/>
              </a:lnSpc>
              <a:spcBef>
                <a:spcPts val="6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5078062" y="1257437"/>
            <a:ext cx="3049905" cy="3194050"/>
            <a:chOff x="5078062" y="1257437"/>
            <a:chExt cx="3049905" cy="3194050"/>
          </a:xfrm>
        </p:grpSpPr>
        <p:sp>
          <p:nvSpPr>
            <p:cNvPr id="3" name="object 3"/>
            <p:cNvSpPr/>
            <p:nvPr/>
          </p:nvSpPr>
          <p:spPr>
            <a:xfrm>
              <a:off x="5082825" y="1262199"/>
              <a:ext cx="3040380" cy="3184525"/>
            </a:xfrm>
            <a:custGeom>
              <a:avLst/>
              <a:gdLst/>
              <a:ahLst/>
              <a:cxnLst/>
              <a:rect l="l" t="t" r="r" b="b"/>
              <a:pathLst>
                <a:path w="3040379" h="3184525">
                  <a:moveTo>
                    <a:pt x="2835618" y="3184199"/>
                  </a:moveTo>
                  <a:lnTo>
                    <a:pt x="204281" y="3184199"/>
                  </a:lnTo>
                  <a:lnTo>
                    <a:pt x="157441" y="3178804"/>
                  </a:lnTo>
                  <a:lnTo>
                    <a:pt x="114443" y="3163436"/>
                  </a:lnTo>
                  <a:lnTo>
                    <a:pt x="76513" y="3139321"/>
                  </a:lnTo>
                  <a:lnTo>
                    <a:pt x="44878" y="3107686"/>
                  </a:lnTo>
                  <a:lnTo>
                    <a:pt x="20763" y="3069756"/>
                  </a:lnTo>
                  <a:lnTo>
                    <a:pt x="5395" y="3026758"/>
                  </a:lnTo>
                  <a:lnTo>
                    <a:pt x="0" y="2979918"/>
                  </a:lnTo>
                  <a:lnTo>
                    <a:pt x="0" y="204281"/>
                  </a:lnTo>
                  <a:lnTo>
                    <a:pt x="5395" y="157441"/>
                  </a:lnTo>
                  <a:lnTo>
                    <a:pt x="20763" y="114443"/>
                  </a:lnTo>
                  <a:lnTo>
                    <a:pt x="44878" y="76513"/>
                  </a:lnTo>
                  <a:lnTo>
                    <a:pt x="76513" y="44878"/>
                  </a:lnTo>
                  <a:lnTo>
                    <a:pt x="114443" y="20763"/>
                  </a:lnTo>
                  <a:lnTo>
                    <a:pt x="157441" y="5395"/>
                  </a:lnTo>
                  <a:lnTo>
                    <a:pt x="204281" y="0"/>
                  </a:lnTo>
                  <a:lnTo>
                    <a:pt x="2835618" y="0"/>
                  </a:lnTo>
                  <a:lnTo>
                    <a:pt x="2875658" y="3961"/>
                  </a:lnTo>
                  <a:lnTo>
                    <a:pt x="2913793" y="15550"/>
                  </a:lnTo>
                  <a:lnTo>
                    <a:pt x="2948954" y="34321"/>
                  </a:lnTo>
                  <a:lnTo>
                    <a:pt x="2980067" y="59832"/>
                  </a:lnTo>
                  <a:lnTo>
                    <a:pt x="3005578" y="90945"/>
                  </a:lnTo>
                  <a:lnTo>
                    <a:pt x="3024349" y="126106"/>
                  </a:lnTo>
                  <a:lnTo>
                    <a:pt x="3035938" y="164241"/>
                  </a:lnTo>
                  <a:lnTo>
                    <a:pt x="3039899" y="204281"/>
                  </a:lnTo>
                  <a:lnTo>
                    <a:pt x="3039899" y="2979918"/>
                  </a:lnTo>
                  <a:lnTo>
                    <a:pt x="3034504" y="3026758"/>
                  </a:lnTo>
                  <a:lnTo>
                    <a:pt x="3019136" y="3069756"/>
                  </a:lnTo>
                  <a:lnTo>
                    <a:pt x="2995021" y="3107686"/>
                  </a:lnTo>
                  <a:lnTo>
                    <a:pt x="2963386" y="3139321"/>
                  </a:lnTo>
                  <a:lnTo>
                    <a:pt x="2925456" y="3163436"/>
                  </a:lnTo>
                  <a:lnTo>
                    <a:pt x="2882458" y="3178804"/>
                  </a:lnTo>
                  <a:lnTo>
                    <a:pt x="2835618" y="3184199"/>
                  </a:lnTo>
                  <a:close/>
                </a:path>
              </a:pathLst>
            </a:custGeom>
            <a:solidFill>
              <a:srgbClr val="FCD94B"/>
            </a:solidFill>
          </p:spPr>
          <p:txBody>
            <a:bodyPr wrap="square" lIns="0" tIns="0" rIns="0" bIns="0" rtlCol="0"/>
            <a:lstStyle/>
            <a:p>
              <a:endParaRPr/>
            </a:p>
          </p:txBody>
        </p:sp>
        <p:sp>
          <p:nvSpPr>
            <p:cNvPr id="4" name="object 4"/>
            <p:cNvSpPr/>
            <p:nvPr/>
          </p:nvSpPr>
          <p:spPr>
            <a:xfrm>
              <a:off x="5082825" y="1262199"/>
              <a:ext cx="3040380" cy="3184525"/>
            </a:xfrm>
            <a:custGeom>
              <a:avLst/>
              <a:gdLst/>
              <a:ahLst/>
              <a:cxnLst/>
              <a:rect l="l" t="t" r="r" b="b"/>
              <a:pathLst>
                <a:path w="3040379" h="3184525">
                  <a:moveTo>
                    <a:pt x="0" y="204281"/>
                  </a:moveTo>
                  <a:lnTo>
                    <a:pt x="5395" y="157441"/>
                  </a:lnTo>
                  <a:lnTo>
                    <a:pt x="20763" y="114443"/>
                  </a:lnTo>
                  <a:lnTo>
                    <a:pt x="44878" y="76513"/>
                  </a:lnTo>
                  <a:lnTo>
                    <a:pt x="76513" y="44878"/>
                  </a:lnTo>
                  <a:lnTo>
                    <a:pt x="114443" y="20763"/>
                  </a:lnTo>
                  <a:lnTo>
                    <a:pt x="157441" y="5395"/>
                  </a:lnTo>
                  <a:lnTo>
                    <a:pt x="204281" y="0"/>
                  </a:lnTo>
                  <a:lnTo>
                    <a:pt x="2835618" y="0"/>
                  </a:lnTo>
                  <a:lnTo>
                    <a:pt x="2875658" y="3961"/>
                  </a:lnTo>
                  <a:lnTo>
                    <a:pt x="2913793" y="15550"/>
                  </a:lnTo>
                  <a:lnTo>
                    <a:pt x="2948954" y="34321"/>
                  </a:lnTo>
                  <a:lnTo>
                    <a:pt x="2980067" y="59832"/>
                  </a:lnTo>
                  <a:lnTo>
                    <a:pt x="3005578" y="90945"/>
                  </a:lnTo>
                  <a:lnTo>
                    <a:pt x="3024349" y="126106"/>
                  </a:lnTo>
                  <a:lnTo>
                    <a:pt x="3035938" y="164241"/>
                  </a:lnTo>
                  <a:lnTo>
                    <a:pt x="3039899" y="204281"/>
                  </a:lnTo>
                  <a:lnTo>
                    <a:pt x="3039899" y="2979918"/>
                  </a:lnTo>
                  <a:lnTo>
                    <a:pt x="3034504" y="3026758"/>
                  </a:lnTo>
                  <a:lnTo>
                    <a:pt x="3019136" y="3069756"/>
                  </a:lnTo>
                  <a:lnTo>
                    <a:pt x="2995021" y="3107686"/>
                  </a:lnTo>
                  <a:lnTo>
                    <a:pt x="2963386" y="3139321"/>
                  </a:lnTo>
                  <a:lnTo>
                    <a:pt x="2925456" y="3163436"/>
                  </a:lnTo>
                  <a:lnTo>
                    <a:pt x="2882458" y="3178804"/>
                  </a:lnTo>
                  <a:lnTo>
                    <a:pt x="2835618" y="3184199"/>
                  </a:lnTo>
                  <a:lnTo>
                    <a:pt x="204281" y="3184199"/>
                  </a:lnTo>
                  <a:lnTo>
                    <a:pt x="157441" y="3178804"/>
                  </a:lnTo>
                  <a:lnTo>
                    <a:pt x="114443" y="3163436"/>
                  </a:lnTo>
                  <a:lnTo>
                    <a:pt x="76513" y="3139321"/>
                  </a:lnTo>
                  <a:lnTo>
                    <a:pt x="44878" y="3107686"/>
                  </a:lnTo>
                  <a:lnTo>
                    <a:pt x="20763" y="3069756"/>
                  </a:lnTo>
                  <a:lnTo>
                    <a:pt x="5395" y="3026758"/>
                  </a:lnTo>
                  <a:lnTo>
                    <a:pt x="0" y="2979918"/>
                  </a:lnTo>
                  <a:lnTo>
                    <a:pt x="0" y="204281"/>
                  </a:lnTo>
                  <a:close/>
                </a:path>
              </a:pathLst>
            </a:custGeom>
            <a:ln w="9524">
              <a:solidFill>
                <a:srgbClr val="595959"/>
              </a:solidFill>
            </a:ln>
          </p:spPr>
          <p:txBody>
            <a:bodyPr wrap="square" lIns="0" tIns="0" rIns="0" bIns="0" rtlCol="0"/>
            <a:lstStyle/>
            <a:p>
              <a:endParaRPr/>
            </a:p>
          </p:txBody>
        </p:sp>
        <p:sp>
          <p:nvSpPr>
            <p:cNvPr id="5" name="object 5"/>
            <p:cNvSpPr/>
            <p:nvPr/>
          </p:nvSpPr>
          <p:spPr>
            <a:xfrm>
              <a:off x="5371125" y="1676799"/>
              <a:ext cx="2463800" cy="2355215"/>
            </a:xfrm>
            <a:custGeom>
              <a:avLst/>
              <a:gdLst/>
              <a:ahLst/>
              <a:cxnLst/>
              <a:rect l="l" t="t" r="r" b="b"/>
              <a:pathLst>
                <a:path w="2463800" h="2355215">
                  <a:moveTo>
                    <a:pt x="0" y="1177499"/>
                  </a:moveTo>
                  <a:lnTo>
                    <a:pt x="977" y="1130141"/>
                  </a:lnTo>
                  <a:lnTo>
                    <a:pt x="3887" y="1083257"/>
                  </a:lnTo>
                  <a:lnTo>
                    <a:pt x="8691" y="1036883"/>
                  </a:lnTo>
                  <a:lnTo>
                    <a:pt x="15353" y="991054"/>
                  </a:lnTo>
                  <a:lnTo>
                    <a:pt x="23836" y="945806"/>
                  </a:lnTo>
                  <a:lnTo>
                    <a:pt x="34103" y="901172"/>
                  </a:lnTo>
                  <a:lnTo>
                    <a:pt x="46117" y="857190"/>
                  </a:lnTo>
                  <a:lnTo>
                    <a:pt x="59843" y="813892"/>
                  </a:lnTo>
                  <a:lnTo>
                    <a:pt x="75242" y="771316"/>
                  </a:lnTo>
                  <a:lnTo>
                    <a:pt x="92278" y="729496"/>
                  </a:lnTo>
                  <a:lnTo>
                    <a:pt x="110915" y="688467"/>
                  </a:lnTo>
                  <a:lnTo>
                    <a:pt x="131115" y="648265"/>
                  </a:lnTo>
                  <a:lnTo>
                    <a:pt x="152841" y="608924"/>
                  </a:lnTo>
                  <a:lnTo>
                    <a:pt x="176058" y="570480"/>
                  </a:lnTo>
                  <a:lnTo>
                    <a:pt x="200728" y="532968"/>
                  </a:lnTo>
                  <a:lnTo>
                    <a:pt x="226814" y="496423"/>
                  </a:lnTo>
                  <a:lnTo>
                    <a:pt x="254279" y="460880"/>
                  </a:lnTo>
                  <a:lnTo>
                    <a:pt x="283088" y="426375"/>
                  </a:lnTo>
                  <a:lnTo>
                    <a:pt x="313202" y="392942"/>
                  </a:lnTo>
                  <a:lnTo>
                    <a:pt x="344585" y="360617"/>
                  </a:lnTo>
                  <a:lnTo>
                    <a:pt x="377201" y="329435"/>
                  </a:lnTo>
                  <a:lnTo>
                    <a:pt x="411012" y="299432"/>
                  </a:lnTo>
                  <a:lnTo>
                    <a:pt x="445982" y="270642"/>
                  </a:lnTo>
                  <a:lnTo>
                    <a:pt x="482075" y="243100"/>
                  </a:lnTo>
                  <a:lnTo>
                    <a:pt x="519252" y="216842"/>
                  </a:lnTo>
                  <a:lnTo>
                    <a:pt x="557477" y="191903"/>
                  </a:lnTo>
                  <a:lnTo>
                    <a:pt x="596715" y="168318"/>
                  </a:lnTo>
                  <a:lnTo>
                    <a:pt x="636927" y="146122"/>
                  </a:lnTo>
                  <a:lnTo>
                    <a:pt x="678077" y="125350"/>
                  </a:lnTo>
                  <a:lnTo>
                    <a:pt x="720128" y="106038"/>
                  </a:lnTo>
                  <a:lnTo>
                    <a:pt x="763044" y="88221"/>
                  </a:lnTo>
                  <a:lnTo>
                    <a:pt x="806787" y="71934"/>
                  </a:lnTo>
                  <a:lnTo>
                    <a:pt x="851321" y="57212"/>
                  </a:lnTo>
                  <a:lnTo>
                    <a:pt x="896609" y="44090"/>
                  </a:lnTo>
                  <a:lnTo>
                    <a:pt x="942615" y="32603"/>
                  </a:lnTo>
                  <a:lnTo>
                    <a:pt x="989301" y="22788"/>
                  </a:lnTo>
                  <a:lnTo>
                    <a:pt x="1036630" y="14678"/>
                  </a:lnTo>
                  <a:lnTo>
                    <a:pt x="1084567" y="8309"/>
                  </a:lnTo>
                  <a:lnTo>
                    <a:pt x="1133073" y="3716"/>
                  </a:lnTo>
                  <a:lnTo>
                    <a:pt x="1182113" y="934"/>
                  </a:lnTo>
                  <a:lnTo>
                    <a:pt x="1231649" y="0"/>
                  </a:lnTo>
                  <a:lnTo>
                    <a:pt x="1283105" y="1026"/>
                  </a:lnTo>
                  <a:lnTo>
                    <a:pt x="1334278" y="4091"/>
                  </a:lnTo>
                  <a:lnTo>
                    <a:pt x="1385108" y="9171"/>
                  </a:lnTo>
                  <a:lnTo>
                    <a:pt x="1435535" y="16240"/>
                  </a:lnTo>
                  <a:lnTo>
                    <a:pt x="1485499" y="25276"/>
                  </a:lnTo>
                  <a:lnTo>
                    <a:pt x="1534938" y="36254"/>
                  </a:lnTo>
                  <a:lnTo>
                    <a:pt x="1583794" y="49151"/>
                  </a:lnTo>
                  <a:lnTo>
                    <a:pt x="1632005" y="63943"/>
                  </a:lnTo>
                  <a:lnTo>
                    <a:pt x="1679511" y="80606"/>
                  </a:lnTo>
                  <a:lnTo>
                    <a:pt x="1726253" y="99116"/>
                  </a:lnTo>
                  <a:lnTo>
                    <a:pt x="1772169" y="119449"/>
                  </a:lnTo>
                  <a:lnTo>
                    <a:pt x="1817200" y="141581"/>
                  </a:lnTo>
                  <a:lnTo>
                    <a:pt x="1861285" y="165488"/>
                  </a:lnTo>
                  <a:lnTo>
                    <a:pt x="1904364" y="191148"/>
                  </a:lnTo>
                  <a:lnTo>
                    <a:pt x="1946376" y="218534"/>
                  </a:lnTo>
                  <a:lnTo>
                    <a:pt x="1987262" y="247625"/>
                  </a:lnTo>
                  <a:lnTo>
                    <a:pt x="2026961" y="278396"/>
                  </a:lnTo>
                  <a:lnTo>
                    <a:pt x="2065413" y="310822"/>
                  </a:lnTo>
                  <a:lnTo>
                    <a:pt x="2102557" y="344881"/>
                  </a:lnTo>
                  <a:lnTo>
                    <a:pt x="2138182" y="380392"/>
                  </a:lnTo>
                  <a:lnTo>
                    <a:pt x="2172100" y="417154"/>
                  </a:lnTo>
                  <a:lnTo>
                    <a:pt x="2204286" y="455107"/>
                  </a:lnTo>
                  <a:lnTo>
                    <a:pt x="2234714" y="494196"/>
                  </a:lnTo>
                  <a:lnTo>
                    <a:pt x="2263361" y="534361"/>
                  </a:lnTo>
                  <a:lnTo>
                    <a:pt x="2290200" y="575546"/>
                  </a:lnTo>
                  <a:lnTo>
                    <a:pt x="2315207" y="617693"/>
                  </a:lnTo>
                  <a:lnTo>
                    <a:pt x="2338357" y="660744"/>
                  </a:lnTo>
                  <a:lnTo>
                    <a:pt x="2359625" y="704642"/>
                  </a:lnTo>
                  <a:lnTo>
                    <a:pt x="2378986" y="749328"/>
                  </a:lnTo>
                  <a:lnTo>
                    <a:pt x="2396415" y="794746"/>
                  </a:lnTo>
                  <a:lnTo>
                    <a:pt x="2411887" y="840837"/>
                  </a:lnTo>
                  <a:lnTo>
                    <a:pt x="2425378" y="887545"/>
                  </a:lnTo>
                  <a:lnTo>
                    <a:pt x="2436861" y="934811"/>
                  </a:lnTo>
                  <a:lnTo>
                    <a:pt x="2446312" y="982578"/>
                  </a:lnTo>
                  <a:lnTo>
                    <a:pt x="2453707" y="1030788"/>
                  </a:lnTo>
                  <a:lnTo>
                    <a:pt x="2459019" y="1079383"/>
                  </a:lnTo>
                  <a:lnTo>
                    <a:pt x="2462225" y="1128306"/>
                  </a:lnTo>
                  <a:lnTo>
                    <a:pt x="2463299" y="1177499"/>
                  </a:lnTo>
                  <a:lnTo>
                    <a:pt x="2462322" y="1224858"/>
                  </a:lnTo>
                  <a:lnTo>
                    <a:pt x="2459412" y="1271742"/>
                  </a:lnTo>
                  <a:lnTo>
                    <a:pt x="2454608" y="1318116"/>
                  </a:lnTo>
                  <a:lnTo>
                    <a:pt x="2447946" y="1363945"/>
                  </a:lnTo>
                  <a:lnTo>
                    <a:pt x="2439463" y="1409193"/>
                  </a:lnTo>
                  <a:lnTo>
                    <a:pt x="2429196" y="1453827"/>
                  </a:lnTo>
                  <a:lnTo>
                    <a:pt x="2417182" y="1497809"/>
                  </a:lnTo>
                  <a:lnTo>
                    <a:pt x="2403456" y="1541107"/>
                  </a:lnTo>
                  <a:lnTo>
                    <a:pt x="2388057" y="1583683"/>
                  </a:lnTo>
                  <a:lnTo>
                    <a:pt x="2371021" y="1625503"/>
                  </a:lnTo>
                  <a:lnTo>
                    <a:pt x="2352384" y="1666532"/>
                  </a:lnTo>
                  <a:lnTo>
                    <a:pt x="2332184" y="1706734"/>
                  </a:lnTo>
                  <a:lnTo>
                    <a:pt x="2310458" y="1746075"/>
                  </a:lnTo>
                  <a:lnTo>
                    <a:pt x="2287241" y="1784519"/>
                  </a:lnTo>
                  <a:lnTo>
                    <a:pt x="2262571" y="1822031"/>
                  </a:lnTo>
                  <a:lnTo>
                    <a:pt x="2236485" y="1858576"/>
                  </a:lnTo>
                  <a:lnTo>
                    <a:pt x="2209020" y="1894119"/>
                  </a:lnTo>
                  <a:lnTo>
                    <a:pt x="2180212" y="1928624"/>
                  </a:lnTo>
                  <a:lnTo>
                    <a:pt x="2150097" y="1962057"/>
                  </a:lnTo>
                  <a:lnTo>
                    <a:pt x="2118714" y="1994382"/>
                  </a:lnTo>
                  <a:lnTo>
                    <a:pt x="2086098" y="2025564"/>
                  </a:lnTo>
                  <a:lnTo>
                    <a:pt x="2052287" y="2055567"/>
                  </a:lnTo>
                  <a:lnTo>
                    <a:pt x="2017317" y="2084357"/>
                  </a:lnTo>
                  <a:lnTo>
                    <a:pt x="1981225" y="2111899"/>
                  </a:lnTo>
                  <a:lnTo>
                    <a:pt x="1944047" y="2138157"/>
                  </a:lnTo>
                  <a:lnTo>
                    <a:pt x="1905822" y="2163096"/>
                  </a:lnTo>
                  <a:lnTo>
                    <a:pt x="1866585" y="2186681"/>
                  </a:lnTo>
                  <a:lnTo>
                    <a:pt x="1826373" y="2208877"/>
                  </a:lnTo>
                  <a:lnTo>
                    <a:pt x="1785222" y="2229649"/>
                  </a:lnTo>
                  <a:lnTo>
                    <a:pt x="1743171" y="2248961"/>
                  </a:lnTo>
                  <a:lnTo>
                    <a:pt x="1700256" y="2266778"/>
                  </a:lnTo>
                  <a:lnTo>
                    <a:pt x="1656512" y="2283065"/>
                  </a:lnTo>
                  <a:lnTo>
                    <a:pt x="1611978" y="2297787"/>
                  </a:lnTo>
                  <a:lnTo>
                    <a:pt x="1566690" y="2310909"/>
                  </a:lnTo>
                  <a:lnTo>
                    <a:pt x="1520684" y="2322396"/>
                  </a:lnTo>
                  <a:lnTo>
                    <a:pt x="1473998" y="2332211"/>
                  </a:lnTo>
                  <a:lnTo>
                    <a:pt x="1426669" y="2340321"/>
                  </a:lnTo>
                  <a:lnTo>
                    <a:pt x="1378732" y="2346690"/>
                  </a:lnTo>
                  <a:lnTo>
                    <a:pt x="1330226" y="2351283"/>
                  </a:lnTo>
                  <a:lnTo>
                    <a:pt x="1281186" y="2354065"/>
                  </a:lnTo>
                  <a:lnTo>
                    <a:pt x="1231649" y="2354999"/>
                  </a:lnTo>
                  <a:lnTo>
                    <a:pt x="1182113" y="2354065"/>
                  </a:lnTo>
                  <a:lnTo>
                    <a:pt x="1133073" y="2351283"/>
                  </a:lnTo>
                  <a:lnTo>
                    <a:pt x="1084567" y="2346690"/>
                  </a:lnTo>
                  <a:lnTo>
                    <a:pt x="1036630" y="2340321"/>
                  </a:lnTo>
                  <a:lnTo>
                    <a:pt x="989301" y="2332211"/>
                  </a:lnTo>
                  <a:lnTo>
                    <a:pt x="942615" y="2322396"/>
                  </a:lnTo>
                  <a:lnTo>
                    <a:pt x="896609" y="2310909"/>
                  </a:lnTo>
                  <a:lnTo>
                    <a:pt x="851321" y="2297787"/>
                  </a:lnTo>
                  <a:lnTo>
                    <a:pt x="806787" y="2283065"/>
                  </a:lnTo>
                  <a:lnTo>
                    <a:pt x="763044" y="2266778"/>
                  </a:lnTo>
                  <a:lnTo>
                    <a:pt x="720128" y="2248961"/>
                  </a:lnTo>
                  <a:lnTo>
                    <a:pt x="678077" y="2229649"/>
                  </a:lnTo>
                  <a:lnTo>
                    <a:pt x="636927" y="2208877"/>
                  </a:lnTo>
                  <a:lnTo>
                    <a:pt x="596715" y="2186681"/>
                  </a:lnTo>
                  <a:lnTo>
                    <a:pt x="557477" y="2163096"/>
                  </a:lnTo>
                  <a:lnTo>
                    <a:pt x="519252" y="2138157"/>
                  </a:lnTo>
                  <a:lnTo>
                    <a:pt x="482075" y="2111899"/>
                  </a:lnTo>
                  <a:lnTo>
                    <a:pt x="445982" y="2084357"/>
                  </a:lnTo>
                  <a:lnTo>
                    <a:pt x="411012" y="2055567"/>
                  </a:lnTo>
                  <a:lnTo>
                    <a:pt x="377201" y="2025564"/>
                  </a:lnTo>
                  <a:lnTo>
                    <a:pt x="344585" y="1994382"/>
                  </a:lnTo>
                  <a:lnTo>
                    <a:pt x="313202" y="1962057"/>
                  </a:lnTo>
                  <a:lnTo>
                    <a:pt x="283088" y="1928624"/>
                  </a:lnTo>
                  <a:lnTo>
                    <a:pt x="254279" y="1894119"/>
                  </a:lnTo>
                  <a:lnTo>
                    <a:pt x="226814" y="1858576"/>
                  </a:lnTo>
                  <a:lnTo>
                    <a:pt x="200728" y="1822031"/>
                  </a:lnTo>
                  <a:lnTo>
                    <a:pt x="176058" y="1784519"/>
                  </a:lnTo>
                  <a:lnTo>
                    <a:pt x="152841" y="1746075"/>
                  </a:lnTo>
                  <a:lnTo>
                    <a:pt x="131115" y="1706734"/>
                  </a:lnTo>
                  <a:lnTo>
                    <a:pt x="110915" y="1666532"/>
                  </a:lnTo>
                  <a:lnTo>
                    <a:pt x="92278" y="1625503"/>
                  </a:lnTo>
                  <a:lnTo>
                    <a:pt x="75242" y="1583683"/>
                  </a:lnTo>
                  <a:lnTo>
                    <a:pt x="59843" y="1541107"/>
                  </a:lnTo>
                  <a:lnTo>
                    <a:pt x="46117" y="1497809"/>
                  </a:lnTo>
                  <a:lnTo>
                    <a:pt x="34103" y="1453827"/>
                  </a:lnTo>
                  <a:lnTo>
                    <a:pt x="23836" y="1409193"/>
                  </a:lnTo>
                  <a:lnTo>
                    <a:pt x="15353" y="1363945"/>
                  </a:lnTo>
                  <a:lnTo>
                    <a:pt x="8691" y="1318116"/>
                  </a:lnTo>
                  <a:lnTo>
                    <a:pt x="3887" y="1271742"/>
                  </a:lnTo>
                  <a:lnTo>
                    <a:pt x="977" y="1224858"/>
                  </a:lnTo>
                  <a:lnTo>
                    <a:pt x="0" y="1177499"/>
                  </a:lnTo>
                  <a:close/>
                </a:path>
              </a:pathLst>
            </a:custGeom>
            <a:ln w="76199">
              <a:solidFill>
                <a:srgbClr val="000000"/>
              </a:solidFill>
            </a:ln>
          </p:spPr>
          <p:txBody>
            <a:bodyPr wrap="square" lIns="0" tIns="0" rIns="0" bIns="0" rtlCol="0"/>
            <a:lstStyle/>
            <a:p>
              <a:endParaRPr/>
            </a:p>
          </p:txBody>
        </p:sp>
        <p:sp>
          <p:nvSpPr>
            <p:cNvPr id="6" name="object 6"/>
            <p:cNvSpPr/>
            <p:nvPr/>
          </p:nvSpPr>
          <p:spPr>
            <a:xfrm>
              <a:off x="5517352" y="1608480"/>
              <a:ext cx="2339340" cy="2527935"/>
            </a:xfrm>
            <a:custGeom>
              <a:avLst/>
              <a:gdLst/>
              <a:ahLst/>
              <a:cxnLst/>
              <a:rect l="l" t="t" r="r" b="b"/>
              <a:pathLst>
                <a:path w="2339340" h="2527935">
                  <a:moveTo>
                    <a:pt x="0" y="0"/>
                  </a:moveTo>
                  <a:lnTo>
                    <a:pt x="2339144" y="2527638"/>
                  </a:lnTo>
                </a:path>
              </a:pathLst>
            </a:custGeom>
            <a:ln w="38099">
              <a:solidFill>
                <a:srgbClr val="000000"/>
              </a:solidFill>
            </a:ln>
          </p:spPr>
          <p:txBody>
            <a:bodyPr wrap="square" lIns="0" tIns="0" rIns="0" bIns="0" rtlCol="0"/>
            <a:lstStyle/>
            <a:p>
              <a:endParaRPr/>
            </a:p>
          </p:txBody>
        </p:sp>
        <p:pic>
          <p:nvPicPr>
            <p:cNvPr id="7" name="object 7"/>
            <p:cNvPicPr/>
            <p:nvPr/>
          </p:nvPicPr>
          <p:blipFill>
            <a:blip r:embed="rId2" cstate="print"/>
            <a:stretch>
              <a:fillRect/>
            </a:stretch>
          </p:blipFill>
          <p:spPr>
            <a:xfrm>
              <a:off x="5393105" y="1480803"/>
              <a:ext cx="163355" cy="163355"/>
            </a:xfrm>
            <a:prstGeom prst="rect">
              <a:avLst/>
            </a:prstGeom>
          </p:spPr>
        </p:pic>
        <p:pic>
          <p:nvPicPr>
            <p:cNvPr id="8" name="object 8"/>
            <p:cNvPicPr/>
            <p:nvPr/>
          </p:nvPicPr>
          <p:blipFill>
            <a:blip r:embed="rId2" cstate="print"/>
            <a:stretch>
              <a:fillRect/>
            </a:stretch>
          </p:blipFill>
          <p:spPr>
            <a:xfrm>
              <a:off x="7817389" y="4100441"/>
              <a:ext cx="163354" cy="163354"/>
            </a:xfrm>
            <a:prstGeom prst="rect">
              <a:avLst/>
            </a:prstGeom>
          </p:spPr>
        </p:pic>
        <p:sp>
          <p:nvSpPr>
            <p:cNvPr id="9" name="object 9"/>
            <p:cNvSpPr/>
            <p:nvPr/>
          </p:nvSpPr>
          <p:spPr>
            <a:xfrm>
              <a:off x="5457240" y="1608515"/>
              <a:ext cx="2315845" cy="2503805"/>
            </a:xfrm>
            <a:custGeom>
              <a:avLst/>
              <a:gdLst/>
              <a:ahLst/>
              <a:cxnLst/>
              <a:rect l="l" t="t" r="r" b="b"/>
              <a:pathLst>
                <a:path w="2315845" h="2503804">
                  <a:moveTo>
                    <a:pt x="2315219" y="0"/>
                  </a:moveTo>
                  <a:lnTo>
                    <a:pt x="0" y="2503568"/>
                  </a:lnTo>
                </a:path>
              </a:pathLst>
            </a:custGeom>
            <a:ln w="38099">
              <a:solidFill>
                <a:srgbClr val="000000"/>
              </a:solidFill>
            </a:ln>
          </p:spPr>
          <p:txBody>
            <a:bodyPr wrap="square" lIns="0" tIns="0" rIns="0" bIns="0" rtlCol="0"/>
            <a:lstStyle/>
            <a:p>
              <a:endParaRPr/>
            </a:p>
          </p:txBody>
        </p:sp>
        <p:pic>
          <p:nvPicPr>
            <p:cNvPr id="10" name="object 10"/>
            <p:cNvPicPr/>
            <p:nvPr/>
          </p:nvPicPr>
          <p:blipFill>
            <a:blip r:embed="rId3" cstate="print"/>
            <a:stretch>
              <a:fillRect/>
            </a:stretch>
          </p:blipFill>
          <p:spPr>
            <a:xfrm>
              <a:off x="7733336" y="1480824"/>
              <a:ext cx="163353" cy="163353"/>
            </a:xfrm>
            <a:prstGeom prst="rect">
              <a:avLst/>
            </a:prstGeom>
          </p:spPr>
        </p:pic>
        <p:pic>
          <p:nvPicPr>
            <p:cNvPr id="11" name="object 11"/>
            <p:cNvPicPr/>
            <p:nvPr/>
          </p:nvPicPr>
          <p:blipFill>
            <a:blip r:embed="rId3" cstate="print"/>
            <a:stretch>
              <a:fillRect/>
            </a:stretch>
          </p:blipFill>
          <p:spPr>
            <a:xfrm>
              <a:off x="5333010" y="4076422"/>
              <a:ext cx="163353" cy="163353"/>
            </a:xfrm>
            <a:prstGeom prst="rect">
              <a:avLst/>
            </a:prstGeom>
          </p:spPr>
        </p:pic>
        <p:sp>
          <p:nvSpPr>
            <p:cNvPr id="12" name="object 12"/>
            <p:cNvSpPr/>
            <p:nvPr/>
          </p:nvSpPr>
          <p:spPr>
            <a:xfrm>
              <a:off x="5795850" y="2066050"/>
              <a:ext cx="1638300" cy="1612900"/>
            </a:xfrm>
            <a:custGeom>
              <a:avLst/>
              <a:gdLst/>
              <a:ahLst/>
              <a:cxnLst/>
              <a:rect l="l" t="t" r="r" b="b"/>
              <a:pathLst>
                <a:path w="1638300" h="1612900">
                  <a:moveTo>
                    <a:pt x="0" y="806249"/>
                  </a:moveTo>
                  <a:lnTo>
                    <a:pt x="1390" y="758876"/>
                  </a:lnTo>
                  <a:lnTo>
                    <a:pt x="5510" y="712224"/>
                  </a:lnTo>
                  <a:lnTo>
                    <a:pt x="12282" y="666368"/>
                  </a:lnTo>
                  <a:lnTo>
                    <a:pt x="21630" y="621384"/>
                  </a:lnTo>
                  <a:lnTo>
                    <a:pt x="33477" y="577348"/>
                  </a:lnTo>
                  <a:lnTo>
                    <a:pt x="47746" y="534335"/>
                  </a:lnTo>
                  <a:lnTo>
                    <a:pt x="64361" y="492421"/>
                  </a:lnTo>
                  <a:lnTo>
                    <a:pt x="83244" y="451681"/>
                  </a:lnTo>
                  <a:lnTo>
                    <a:pt x="104318" y="412192"/>
                  </a:lnTo>
                  <a:lnTo>
                    <a:pt x="127508" y="374028"/>
                  </a:lnTo>
                  <a:lnTo>
                    <a:pt x="152736" y="337266"/>
                  </a:lnTo>
                  <a:lnTo>
                    <a:pt x="179925" y="301981"/>
                  </a:lnTo>
                  <a:lnTo>
                    <a:pt x="208998" y="268249"/>
                  </a:lnTo>
                  <a:lnTo>
                    <a:pt x="239879" y="236145"/>
                  </a:lnTo>
                  <a:lnTo>
                    <a:pt x="272491" y="205744"/>
                  </a:lnTo>
                  <a:lnTo>
                    <a:pt x="306757" y="177124"/>
                  </a:lnTo>
                  <a:lnTo>
                    <a:pt x="342600" y="150358"/>
                  </a:lnTo>
                  <a:lnTo>
                    <a:pt x="379943" y="125523"/>
                  </a:lnTo>
                  <a:lnTo>
                    <a:pt x="418710" y="102694"/>
                  </a:lnTo>
                  <a:lnTo>
                    <a:pt x="458824" y="81948"/>
                  </a:lnTo>
                  <a:lnTo>
                    <a:pt x="500208" y="63359"/>
                  </a:lnTo>
                  <a:lnTo>
                    <a:pt x="542785" y="47003"/>
                  </a:lnTo>
                  <a:lnTo>
                    <a:pt x="586478" y="32956"/>
                  </a:lnTo>
                  <a:lnTo>
                    <a:pt x="631210" y="21293"/>
                  </a:lnTo>
                  <a:lnTo>
                    <a:pt x="676906" y="12091"/>
                  </a:lnTo>
                  <a:lnTo>
                    <a:pt x="723487" y="5424"/>
                  </a:lnTo>
                  <a:lnTo>
                    <a:pt x="770877" y="1368"/>
                  </a:lnTo>
                  <a:lnTo>
                    <a:pt x="818999" y="0"/>
                  </a:lnTo>
                  <a:lnTo>
                    <a:pt x="868947" y="1499"/>
                  </a:lnTo>
                  <a:lnTo>
                    <a:pt x="918453" y="5963"/>
                  </a:lnTo>
                  <a:lnTo>
                    <a:pt x="967393" y="13341"/>
                  </a:lnTo>
                  <a:lnTo>
                    <a:pt x="1015641" y="23581"/>
                  </a:lnTo>
                  <a:lnTo>
                    <a:pt x="1063074" y="36633"/>
                  </a:lnTo>
                  <a:lnTo>
                    <a:pt x="1109564" y="52446"/>
                  </a:lnTo>
                  <a:lnTo>
                    <a:pt x="1154988" y="70968"/>
                  </a:lnTo>
                  <a:lnTo>
                    <a:pt x="1199220" y="92149"/>
                  </a:lnTo>
                  <a:lnTo>
                    <a:pt x="1242134" y="115937"/>
                  </a:lnTo>
                  <a:lnTo>
                    <a:pt x="1283607" y="142282"/>
                  </a:lnTo>
                  <a:lnTo>
                    <a:pt x="1323512" y="171132"/>
                  </a:lnTo>
                  <a:lnTo>
                    <a:pt x="1361725" y="202437"/>
                  </a:lnTo>
                  <a:lnTo>
                    <a:pt x="1398119" y="236145"/>
                  </a:lnTo>
                  <a:lnTo>
                    <a:pt x="1432361" y="271973"/>
                  </a:lnTo>
                  <a:lnTo>
                    <a:pt x="1464160" y="309591"/>
                  </a:lnTo>
                  <a:lnTo>
                    <a:pt x="1493467" y="348875"/>
                  </a:lnTo>
                  <a:lnTo>
                    <a:pt x="1520228" y="389702"/>
                  </a:lnTo>
                  <a:lnTo>
                    <a:pt x="1544393" y="431948"/>
                  </a:lnTo>
                  <a:lnTo>
                    <a:pt x="1565908" y="475492"/>
                  </a:lnTo>
                  <a:lnTo>
                    <a:pt x="1584723" y="520208"/>
                  </a:lnTo>
                  <a:lnTo>
                    <a:pt x="1600786" y="565975"/>
                  </a:lnTo>
                  <a:lnTo>
                    <a:pt x="1614045" y="612669"/>
                  </a:lnTo>
                  <a:lnTo>
                    <a:pt x="1624447" y="660166"/>
                  </a:lnTo>
                  <a:lnTo>
                    <a:pt x="1631942" y="708344"/>
                  </a:lnTo>
                  <a:lnTo>
                    <a:pt x="1636476" y="757080"/>
                  </a:lnTo>
                  <a:lnTo>
                    <a:pt x="1637999" y="806249"/>
                  </a:lnTo>
                  <a:lnTo>
                    <a:pt x="1636609" y="853623"/>
                  </a:lnTo>
                  <a:lnTo>
                    <a:pt x="1632489" y="900275"/>
                  </a:lnTo>
                  <a:lnTo>
                    <a:pt x="1625717" y="946131"/>
                  </a:lnTo>
                  <a:lnTo>
                    <a:pt x="1616369" y="991115"/>
                  </a:lnTo>
                  <a:lnTo>
                    <a:pt x="1604522" y="1035152"/>
                  </a:lnTo>
                  <a:lnTo>
                    <a:pt x="1590253" y="1078164"/>
                  </a:lnTo>
                  <a:lnTo>
                    <a:pt x="1573638" y="1120078"/>
                  </a:lnTo>
                  <a:lnTo>
                    <a:pt x="1554755" y="1160818"/>
                  </a:lnTo>
                  <a:lnTo>
                    <a:pt x="1533681" y="1200307"/>
                  </a:lnTo>
                  <a:lnTo>
                    <a:pt x="1510491" y="1238471"/>
                  </a:lnTo>
                  <a:lnTo>
                    <a:pt x="1485263" y="1275233"/>
                  </a:lnTo>
                  <a:lnTo>
                    <a:pt x="1458074" y="1310518"/>
                  </a:lnTo>
                  <a:lnTo>
                    <a:pt x="1429001" y="1344250"/>
                  </a:lnTo>
                  <a:lnTo>
                    <a:pt x="1398120" y="1376354"/>
                  </a:lnTo>
                  <a:lnTo>
                    <a:pt x="1365508" y="1406755"/>
                  </a:lnTo>
                  <a:lnTo>
                    <a:pt x="1331242" y="1435375"/>
                  </a:lnTo>
                  <a:lnTo>
                    <a:pt x="1295399" y="1462141"/>
                  </a:lnTo>
                  <a:lnTo>
                    <a:pt x="1258056" y="1486976"/>
                  </a:lnTo>
                  <a:lnTo>
                    <a:pt x="1219289" y="1509805"/>
                  </a:lnTo>
                  <a:lnTo>
                    <a:pt x="1179175" y="1530551"/>
                  </a:lnTo>
                  <a:lnTo>
                    <a:pt x="1137791" y="1549140"/>
                  </a:lnTo>
                  <a:lnTo>
                    <a:pt x="1095214" y="1565496"/>
                  </a:lnTo>
                  <a:lnTo>
                    <a:pt x="1051521" y="1579543"/>
                  </a:lnTo>
                  <a:lnTo>
                    <a:pt x="1006789" y="1591206"/>
                  </a:lnTo>
                  <a:lnTo>
                    <a:pt x="961093" y="1600408"/>
                  </a:lnTo>
                  <a:lnTo>
                    <a:pt x="914512" y="1607075"/>
                  </a:lnTo>
                  <a:lnTo>
                    <a:pt x="867122" y="1611131"/>
                  </a:lnTo>
                  <a:lnTo>
                    <a:pt x="818999" y="1612499"/>
                  </a:lnTo>
                  <a:lnTo>
                    <a:pt x="770877" y="1611131"/>
                  </a:lnTo>
                  <a:lnTo>
                    <a:pt x="723487" y="1607075"/>
                  </a:lnTo>
                  <a:lnTo>
                    <a:pt x="676906" y="1600408"/>
                  </a:lnTo>
                  <a:lnTo>
                    <a:pt x="631210" y="1591206"/>
                  </a:lnTo>
                  <a:lnTo>
                    <a:pt x="586478" y="1579543"/>
                  </a:lnTo>
                  <a:lnTo>
                    <a:pt x="542785" y="1565496"/>
                  </a:lnTo>
                  <a:lnTo>
                    <a:pt x="500208" y="1549140"/>
                  </a:lnTo>
                  <a:lnTo>
                    <a:pt x="458824" y="1530551"/>
                  </a:lnTo>
                  <a:lnTo>
                    <a:pt x="418710" y="1509805"/>
                  </a:lnTo>
                  <a:lnTo>
                    <a:pt x="379943" y="1486976"/>
                  </a:lnTo>
                  <a:lnTo>
                    <a:pt x="342600" y="1462141"/>
                  </a:lnTo>
                  <a:lnTo>
                    <a:pt x="306757" y="1435375"/>
                  </a:lnTo>
                  <a:lnTo>
                    <a:pt x="272491" y="1406755"/>
                  </a:lnTo>
                  <a:lnTo>
                    <a:pt x="239879" y="1376354"/>
                  </a:lnTo>
                  <a:lnTo>
                    <a:pt x="208998" y="1344250"/>
                  </a:lnTo>
                  <a:lnTo>
                    <a:pt x="179925" y="1310518"/>
                  </a:lnTo>
                  <a:lnTo>
                    <a:pt x="152736" y="1275233"/>
                  </a:lnTo>
                  <a:lnTo>
                    <a:pt x="127508" y="1238471"/>
                  </a:lnTo>
                  <a:lnTo>
                    <a:pt x="104318" y="1200307"/>
                  </a:lnTo>
                  <a:lnTo>
                    <a:pt x="83244" y="1160818"/>
                  </a:lnTo>
                  <a:lnTo>
                    <a:pt x="64361" y="1120078"/>
                  </a:lnTo>
                  <a:lnTo>
                    <a:pt x="47746" y="1078164"/>
                  </a:lnTo>
                  <a:lnTo>
                    <a:pt x="33477" y="1035152"/>
                  </a:lnTo>
                  <a:lnTo>
                    <a:pt x="21630" y="991115"/>
                  </a:lnTo>
                  <a:lnTo>
                    <a:pt x="12282" y="946131"/>
                  </a:lnTo>
                  <a:lnTo>
                    <a:pt x="5510" y="900275"/>
                  </a:lnTo>
                  <a:lnTo>
                    <a:pt x="1390" y="853623"/>
                  </a:lnTo>
                  <a:lnTo>
                    <a:pt x="0" y="806249"/>
                  </a:lnTo>
                  <a:close/>
                </a:path>
                <a:path w="1638300" h="1612900">
                  <a:moveTo>
                    <a:pt x="326474" y="788249"/>
                  </a:moveTo>
                  <a:lnTo>
                    <a:pt x="328955" y="740890"/>
                  </a:lnTo>
                  <a:lnTo>
                    <a:pt x="336236" y="694899"/>
                  </a:lnTo>
                  <a:lnTo>
                    <a:pt x="348075" y="650508"/>
                  </a:lnTo>
                  <a:lnTo>
                    <a:pt x="364231" y="607951"/>
                  </a:lnTo>
                  <a:lnTo>
                    <a:pt x="384462" y="567461"/>
                  </a:lnTo>
                  <a:lnTo>
                    <a:pt x="408528" y="529270"/>
                  </a:lnTo>
                  <a:lnTo>
                    <a:pt x="436186" y="493611"/>
                  </a:lnTo>
                  <a:lnTo>
                    <a:pt x="467195" y="460718"/>
                  </a:lnTo>
                  <a:lnTo>
                    <a:pt x="501314" y="430822"/>
                  </a:lnTo>
                  <a:lnTo>
                    <a:pt x="538300" y="404157"/>
                  </a:lnTo>
                  <a:lnTo>
                    <a:pt x="577913" y="380955"/>
                  </a:lnTo>
                  <a:lnTo>
                    <a:pt x="619912" y="361450"/>
                  </a:lnTo>
                  <a:lnTo>
                    <a:pt x="664053" y="345874"/>
                  </a:lnTo>
                  <a:lnTo>
                    <a:pt x="710097" y="334460"/>
                  </a:lnTo>
                  <a:lnTo>
                    <a:pt x="757801" y="327441"/>
                  </a:lnTo>
                  <a:lnTo>
                    <a:pt x="806924" y="325049"/>
                  </a:lnTo>
                  <a:lnTo>
                    <a:pt x="854411" y="327316"/>
                  </a:lnTo>
                  <a:lnTo>
                    <a:pt x="901093" y="334032"/>
                  </a:lnTo>
                  <a:lnTo>
                    <a:pt x="946656" y="345071"/>
                  </a:lnTo>
                  <a:lnTo>
                    <a:pt x="990785" y="360309"/>
                  </a:lnTo>
                  <a:lnTo>
                    <a:pt x="1033164" y="379618"/>
                  </a:lnTo>
                  <a:lnTo>
                    <a:pt x="1073479" y="402873"/>
                  </a:lnTo>
                  <a:lnTo>
                    <a:pt x="1111414" y="429948"/>
                  </a:lnTo>
                  <a:lnTo>
                    <a:pt x="1146654" y="460718"/>
                  </a:lnTo>
                  <a:lnTo>
                    <a:pt x="1182820" y="499766"/>
                  </a:lnTo>
                  <a:lnTo>
                    <a:pt x="1213955" y="542150"/>
                  </a:lnTo>
                  <a:lnTo>
                    <a:pt x="1239867" y="587417"/>
                  </a:lnTo>
                  <a:lnTo>
                    <a:pt x="1260359" y="635114"/>
                  </a:lnTo>
                  <a:lnTo>
                    <a:pt x="1275238" y="684788"/>
                  </a:lnTo>
                  <a:lnTo>
                    <a:pt x="1284308" y="735984"/>
                  </a:lnTo>
                  <a:lnTo>
                    <a:pt x="1287374" y="788249"/>
                  </a:lnTo>
                  <a:lnTo>
                    <a:pt x="1284894" y="835609"/>
                  </a:lnTo>
                  <a:lnTo>
                    <a:pt x="1277613" y="881600"/>
                  </a:lnTo>
                  <a:lnTo>
                    <a:pt x="1265774" y="925991"/>
                  </a:lnTo>
                  <a:lnTo>
                    <a:pt x="1249618" y="968548"/>
                  </a:lnTo>
                  <a:lnTo>
                    <a:pt x="1229387" y="1009038"/>
                  </a:lnTo>
                  <a:lnTo>
                    <a:pt x="1205321" y="1047229"/>
                  </a:lnTo>
                  <a:lnTo>
                    <a:pt x="1177663" y="1082888"/>
                  </a:lnTo>
                  <a:lnTo>
                    <a:pt x="1146654" y="1115781"/>
                  </a:lnTo>
                  <a:lnTo>
                    <a:pt x="1112535" y="1145677"/>
                  </a:lnTo>
                  <a:lnTo>
                    <a:pt x="1075549" y="1172342"/>
                  </a:lnTo>
                  <a:lnTo>
                    <a:pt x="1035935" y="1195544"/>
                  </a:lnTo>
                  <a:lnTo>
                    <a:pt x="993937" y="1215049"/>
                  </a:lnTo>
                  <a:lnTo>
                    <a:pt x="949796" y="1230625"/>
                  </a:lnTo>
                  <a:lnTo>
                    <a:pt x="903752" y="1242039"/>
                  </a:lnTo>
                  <a:lnTo>
                    <a:pt x="856048" y="1249058"/>
                  </a:lnTo>
                  <a:lnTo>
                    <a:pt x="806924" y="1251449"/>
                  </a:lnTo>
                  <a:lnTo>
                    <a:pt x="757801" y="1249058"/>
                  </a:lnTo>
                  <a:lnTo>
                    <a:pt x="710097" y="1242039"/>
                  </a:lnTo>
                  <a:lnTo>
                    <a:pt x="664053" y="1230625"/>
                  </a:lnTo>
                  <a:lnTo>
                    <a:pt x="619912" y="1215049"/>
                  </a:lnTo>
                  <a:lnTo>
                    <a:pt x="577913" y="1195544"/>
                  </a:lnTo>
                  <a:lnTo>
                    <a:pt x="538300" y="1172342"/>
                  </a:lnTo>
                  <a:lnTo>
                    <a:pt x="501314" y="1145677"/>
                  </a:lnTo>
                  <a:lnTo>
                    <a:pt x="467195" y="1115781"/>
                  </a:lnTo>
                  <a:lnTo>
                    <a:pt x="436186" y="1082888"/>
                  </a:lnTo>
                  <a:lnTo>
                    <a:pt x="408528" y="1047229"/>
                  </a:lnTo>
                  <a:lnTo>
                    <a:pt x="384462" y="1009038"/>
                  </a:lnTo>
                  <a:lnTo>
                    <a:pt x="364231" y="968548"/>
                  </a:lnTo>
                  <a:lnTo>
                    <a:pt x="348075" y="925991"/>
                  </a:lnTo>
                  <a:lnTo>
                    <a:pt x="336236" y="881600"/>
                  </a:lnTo>
                  <a:lnTo>
                    <a:pt x="328955" y="835609"/>
                  </a:lnTo>
                  <a:lnTo>
                    <a:pt x="326474" y="788249"/>
                  </a:lnTo>
                  <a:close/>
                </a:path>
              </a:pathLst>
            </a:custGeom>
            <a:ln w="38099">
              <a:solidFill>
                <a:srgbClr val="000000"/>
              </a:solidFill>
            </a:ln>
          </p:spPr>
          <p:txBody>
            <a:bodyPr wrap="square" lIns="0" tIns="0" rIns="0" bIns="0" rtlCol="0"/>
            <a:lstStyle/>
            <a:p>
              <a:endParaRPr/>
            </a:p>
          </p:txBody>
        </p:sp>
        <p:sp>
          <p:nvSpPr>
            <p:cNvPr id="13" name="object 13"/>
            <p:cNvSpPr/>
            <p:nvPr/>
          </p:nvSpPr>
          <p:spPr>
            <a:xfrm>
              <a:off x="5371097" y="1677030"/>
              <a:ext cx="2463800" cy="2360930"/>
            </a:xfrm>
            <a:custGeom>
              <a:avLst/>
              <a:gdLst/>
              <a:ahLst/>
              <a:cxnLst/>
              <a:rect l="l" t="t" r="r" b="b"/>
              <a:pathLst>
                <a:path w="2463800" h="2360929">
                  <a:moveTo>
                    <a:pt x="1220606" y="2360756"/>
                  </a:moveTo>
                  <a:lnTo>
                    <a:pt x="1172556" y="2359433"/>
                  </a:lnTo>
                  <a:lnTo>
                    <a:pt x="1124661" y="2356319"/>
                  </a:lnTo>
                  <a:lnTo>
                    <a:pt x="1076975" y="2351427"/>
                  </a:lnTo>
                  <a:lnTo>
                    <a:pt x="1029555" y="2344766"/>
                  </a:lnTo>
                  <a:lnTo>
                    <a:pt x="982455" y="2336349"/>
                  </a:lnTo>
                  <a:lnTo>
                    <a:pt x="935732" y="2326185"/>
                  </a:lnTo>
                  <a:lnTo>
                    <a:pt x="889441" y="2314287"/>
                  </a:lnTo>
                  <a:lnTo>
                    <a:pt x="843637" y="2300665"/>
                  </a:lnTo>
                  <a:lnTo>
                    <a:pt x="798376" y="2285329"/>
                  </a:lnTo>
                  <a:lnTo>
                    <a:pt x="753714" y="2268292"/>
                  </a:lnTo>
                  <a:lnTo>
                    <a:pt x="709705" y="2249564"/>
                  </a:lnTo>
                  <a:lnTo>
                    <a:pt x="666406" y="2229155"/>
                  </a:lnTo>
                  <a:lnTo>
                    <a:pt x="623872" y="2207078"/>
                  </a:lnTo>
                  <a:lnTo>
                    <a:pt x="582158" y="2183342"/>
                  </a:lnTo>
                  <a:lnTo>
                    <a:pt x="541320" y="2157960"/>
                  </a:lnTo>
                  <a:lnTo>
                    <a:pt x="501414" y="2130941"/>
                  </a:lnTo>
                  <a:lnTo>
                    <a:pt x="462494" y="2102297"/>
                  </a:lnTo>
                  <a:lnTo>
                    <a:pt x="424617" y="2072040"/>
                  </a:lnTo>
                  <a:lnTo>
                    <a:pt x="387838" y="2040179"/>
                  </a:lnTo>
                  <a:lnTo>
                    <a:pt x="352212" y="2006726"/>
                  </a:lnTo>
                  <a:lnTo>
                    <a:pt x="316871" y="1970706"/>
                  </a:lnTo>
                  <a:lnTo>
                    <a:pt x="283332" y="1933540"/>
                  </a:lnTo>
                  <a:lnTo>
                    <a:pt x="251606" y="1895285"/>
                  </a:lnTo>
                  <a:lnTo>
                    <a:pt x="221706" y="1856001"/>
                  </a:lnTo>
                  <a:lnTo>
                    <a:pt x="193641" y="1815747"/>
                  </a:lnTo>
                  <a:lnTo>
                    <a:pt x="167425" y="1774582"/>
                  </a:lnTo>
                  <a:lnTo>
                    <a:pt x="143068" y="1732566"/>
                  </a:lnTo>
                  <a:lnTo>
                    <a:pt x="120582" y="1689757"/>
                  </a:lnTo>
                  <a:lnTo>
                    <a:pt x="99979" y="1646215"/>
                  </a:lnTo>
                  <a:lnTo>
                    <a:pt x="81269" y="1601999"/>
                  </a:lnTo>
                  <a:lnTo>
                    <a:pt x="64465" y="1557167"/>
                  </a:lnTo>
                  <a:lnTo>
                    <a:pt x="49577" y="1511779"/>
                  </a:lnTo>
                  <a:lnTo>
                    <a:pt x="36618" y="1465895"/>
                  </a:lnTo>
                  <a:lnTo>
                    <a:pt x="25598" y="1419573"/>
                  </a:lnTo>
                  <a:lnTo>
                    <a:pt x="16530" y="1372872"/>
                  </a:lnTo>
                  <a:lnTo>
                    <a:pt x="9425" y="1325851"/>
                  </a:lnTo>
                  <a:lnTo>
                    <a:pt x="4293" y="1278570"/>
                  </a:lnTo>
                  <a:lnTo>
                    <a:pt x="1148" y="1231088"/>
                  </a:lnTo>
                  <a:lnTo>
                    <a:pt x="0" y="1183464"/>
                  </a:lnTo>
                  <a:lnTo>
                    <a:pt x="860" y="1135756"/>
                  </a:lnTo>
                  <a:lnTo>
                    <a:pt x="3740" y="1088025"/>
                  </a:lnTo>
                  <a:lnTo>
                    <a:pt x="8652" y="1040329"/>
                  </a:lnTo>
                  <a:lnTo>
                    <a:pt x="15608" y="992727"/>
                  </a:lnTo>
                  <a:lnTo>
                    <a:pt x="24617" y="945279"/>
                  </a:lnTo>
                  <a:lnTo>
                    <a:pt x="35693" y="898043"/>
                  </a:lnTo>
                  <a:lnTo>
                    <a:pt x="48847" y="851079"/>
                  </a:lnTo>
                  <a:lnTo>
                    <a:pt x="64089" y="804446"/>
                  </a:lnTo>
                  <a:lnTo>
                    <a:pt x="81432" y="758202"/>
                  </a:lnTo>
                  <a:lnTo>
                    <a:pt x="100887" y="712408"/>
                  </a:lnTo>
                  <a:lnTo>
                    <a:pt x="121570" y="668910"/>
                  </a:lnTo>
                  <a:lnTo>
                    <a:pt x="143928" y="626501"/>
                  </a:lnTo>
                  <a:lnTo>
                    <a:pt x="167912" y="585208"/>
                  </a:lnTo>
                  <a:lnTo>
                    <a:pt x="193474" y="545062"/>
                  </a:lnTo>
                  <a:lnTo>
                    <a:pt x="220567" y="506092"/>
                  </a:lnTo>
                  <a:lnTo>
                    <a:pt x="249143" y="468327"/>
                  </a:lnTo>
                  <a:lnTo>
                    <a:pt x="279154" y="431797"/>
                  </a:lnTo>
                  <a:lnTo>
                    <a:pt x="310554" y="396531"/>
                  </a:lnTo>
                  <a:lnTo>
                    <a:pt x="343294" y="362558"/>
                  </a:lnTo>
                  <a:lnTo>
                    <a:pt x="377326" y="329909"/>
                  </a:lnTo>
                  <a:lnTo>
                    <a:pt x="412603" y="298611"/>
                  </a:lnTo>
                  <a:lnTo>
                    <a:pt x="449077" y="268696"/>
                  </a:lnTo>
                  <a:lnTo>
                    <a:pt x="486701" y="240192"/>
                  </a:lnTo>
                  <a:lnTo>
                    <a:pt x="525426" y="213128"/>
                  </a:lnTo>
                  <a:lnTo>
                    <a:pt x="565206" y="187534"/>
                  </a:lnTo>
                  <a:lnTo>
                    <a:pt x="605993" y="163439"/>
                  </a:lnTo>
                  <a:lnTo>
                    <a:pt x="647738" y="140873"/>
                  </a:lnTo>
                  <a:lnTo>
                    <a:pt x="690394" y="119865"/>
                  </a:lnTo>
                  <a:lnTo>
                    <a:pt x="733914" y="100444"/>
                  </a:lnTo>
                  <a:lnTo>
                    <a:pt x="778250" y="82641"/>
                  </a:lnTo>
                  <a:lnTo>
                    <a:pt x="823354" y="66483"/>
                  </a:lnTo>
                  <a:lnTo>
                    <a:pt x="869179" y="52002"/>
                  </a:lnTo>
                  <a:lnTo>
                    <a:pt x="915677" y="39225"/>
                  </a:lnTo>
                  <a:lnTo>
                    <a:pt x="962800" y="28183"/>
                  </a:lnTo>
                  <a:lnTo>
                    <a:pt x="1010500" y="18905"/>
                  </a:lnTo>
                  <a:lnTo>
                    <a:pt x="1058731" y="11420"/>
                  </a:lnTo>
                  <a:lnTo>
                    <a:pt x="1107443" y="5757"/>
                  </a:lnTo>
                  <a:lnTo>
                    <a:pt x="1156591" y="1947"/>
                  </a:lnTo>
                  <a:lnTo>
                    <a:pt x="1206125" y="18"/>
                  </a:lnTo>
                  <a:lnTo>
                    <a:pt x="1255998" y="0"/>
                  </a:lnTo>
                  <a:lnTo>
                    <a:pt x="1231677" y="1180269"/>
                  </a:lnTo>
                  <a:lnTo>
                    <a:pt x="2463327" y="1180269"/>
                  </a:lnTo>
                  <a:lnTo>
                    <a:pt x="2462323" y="1228062"/>
                  </a:lnTo>
                  <a:lnTo>
                    <a:pt x="2459333" y="1275492"/>
                  </a:lnTo>
                  <a:lnTo>
                    <a:pt x="2454388" y="1322513"/>
                  </a:lnTo>
                  <a:lnTo>
                    <a:pt x="2447519" y="1369082"/>
                  </a:lnTo>
                  <a:lnTo>
                    <a:pt x="2438759" y="1415153"/>
                  </a:lnTo>
                  <a:lnTo>
                    <a:pt x="2428139" y="1460680"/>
                  </a:lnTo>
                  <a:lnTo>
                    <a:pt x="2415690" y="1505619"/>
                  </a:lnTo>
                  <a:lnTo>
                    <a:pt x="2401444" y="1549925"/>
                  </a:lnTo>
                  <a:lnTo>
                    <a:pt x="2385433" y="1593552"/>
                  </a:lnTo>
                  <a:lnTo>
                    <a:pt x="2367688" y="1636456"/>
                  </a:lnTo>
                  <a:lnTo>
                    <a:pt x="2348241" y="1678590"/>
                  </a:lnTo>
                  <a:lnTo>
                    <a:pt x="2327124" y="1719911"/>
                  </a:lnTo>
                  <a:lnTo>
                    <a:pt x="2304367" y="1760374"/>
                  </a:lnTo>
                  <a:lnTo>
                    <a:pt x="2280004" y="1799932"/>
                  </a:lnTo>
                  <a:lnTo>
                    <a:pt x="2254065" y="1838541"/>
                  </a:lnTo>
                  <a:lnTo>
                    <a:pt x="2226581" y="1876156"/>
                  </a:lnTo>
                  <a:lnTo>
                    <a:pt x="2197586" y="1912732"/>
                  </a:lnTo>
                  <a:lnTo>
                    <a:pt x="2167109" y="1948223"/>
                  </a:lnTo>
                  <a:lnTo>
                    <a:pt x="2135183" y="1982585"/>
                  </a:lnTo>
                  <a:lnTo>
                    <a:pt x="2101839" y="2015772"/>
                  </a:lnTo>
                  <a:lnTo>
                    <a:pt x="2067110" y="2047740"/>
                  </a:lnTo>
                  <a:lnTo>
                    <a:pt x="2031026" y="2078443"/>
                  </a:lnTo>
                  <a:lnTo>
                    <a:pt x="1993619" y="2107836"/>
                  </a:lnTo>
                  <a:lnTo>
                    <a:pt x="1954921" y="2135874"/>
                  </a:lnTo>
                  <a:lnTo>
                    <a:pt x="1914963" y="2162513"/>
                  </a:lnTo>
                  <a:lnTo>
                    <a:pt x="1873777" y="2187706"/>
                  </a:lnTo>
                  <a:lnTo>
                    <a:pt x="1831395" y="2211409"/>
                  </a:lnTo>
                  <a:lnTo>
                    <a:pt x="1787848" y="2233577"/>
                  </a:lnTo>
                  <a:lnTo>
                    <a:pt x="1743168" y="2254164"/>
                  </a:lnTo>
                  <a:lnTo>
                    <a:pt x="1697386" y="2273126"/>
                  </a:lnTo>
                  <a:lnTo>
                    <a:pt x="1650845" y="2290307"/>
                  </a:lnTo>
                  <a:lnTo>
                    <a:pt x="1603903" y="2305587"/>
                  </a:lnTo>
                  <a:lnTo>
                    <a:pt x="1556616" y="2318979"/>
                  </a:lnTo>
                  <a:lnTo>
                    <a:pt x="1509040" y="2330493"/>
                  </a:lnTo>
                  <a:lnTo>
                    <a:pt x="1461229" y="2340140"/>
                  </a:lnTo>
                  <a:lnTo>
                    <a:pt x="1413240" y="2347931"/>
                  </a:lnTo>
                  <a:lnTo>
                    <a:pt x="1365127" y="2353877"/>
                  </a:lnTo>
                  <a:lnTo>
                    <a:pt x="1316947" y="2357989"/>
                  </a:lnTo>
                  <a:lnTo>
                    <a:pt x="1268755" y="2360279"/>
                  </a:lnTo>
                  <a:lnTo>
                    <a:pt x="1220606" y="2360756"/>
                  </a:lnTo>
                  <a:close/>
                </a:path>
              </a:pathLst>
            </a:custGeom>
            <a:solidFill>
              <a:srgbClr val="B7B7B7">
                <a:alpha val="60119"/>
              </a:srgbClr>
            </a:solidFill>
          </p:spPr>
          <p:txBody>
            <a:bodyPr wrap="square" lIns="0" tIns="0" rIns="0" bIns="0" rtlCol="0"/>
            <a:lstStyle/>
            <a:p>
              <a:endParaRPr/>
            </a:p>
          </p:txBody>
        </p:sp>
        <p:sp>
          <p:nvSpPr>
            <p:cNvPr id="14" name="object 14"/>
            <p:cNvSpPr/>
            <p:nvPr/>
          </p:nvSpPr>
          <p:spPr>
            <a:xfrm>
              <a:off x="5371097" y="1677030"/>
              <a:ext cx="2463800" cy="2360930"/>
            </a:xfrm>
            <a:custGeom>
              <a:avLst/>
              <a:gdLst/>
              <a:ahLst/>
              <a:cxnLst/>
              <a:rect l="l" t="t" r="r" b="b"/>
              <a:pathLst>
                <a:path w="2463800" h="2360929">
                  <a:moveTo>
                    <a:pt x="2463327" y="1180269"/>
                  </a:moveTo>
                  <a:lnTo>
                    <a:pt x="2462323" y="1228062"/>
                  </a:lnTo>
                  <a:lnTo>
                    <a:pt x="2459333" y="1275492"/>
                  </a:lnTo>
                  <a:lnTo>
                    <a:pt x="2454388" y="1322513"/>
                  </a:lnTo>
                  <a:lnTo>
                    <a:pt x="2447519" y="1369082"/>
                  </a:lnTo>
                  <a:lnTo>
                    <a:pt x="2438759" y="1415153"/>
                  </a:lnTo>
                  <a:lnTo>
                    <a:pt x="2428139" y="1460680"/>
                  </a:lnTo>
                  <a:lnTo>
                    <a:pt x="2415690" y="1505619"/>
                  </a:lnTo>
                  <a:lnTo>
                    <a:pt x="2401444" y="1549925"/>
                  </a:lnTo>
                  <a:lnTo>
                    <a:pt x="2385433" y="1593552"/>
                  </a:lnTo>
                  <a:lnTo>
                    <a:pt x="2367688" y="1636456"/>
                  </a:lnTo>
                  <a:lnTo>
                    <a:pt x="2348241" y="1678590"/>
                  </a:lnTo>
                  <a:lnTo>
                    <a:pt x="2327124" y="1719911"/>
                  </a:lnTo>
                  <a:lnTo>
                    <a:pt x="2304367" y="1760374"/>
                  </a:lnTo>
                  <a:lnTo>
                    <a:pt x="2280004" y="1799932"/>
                  </a:lnTo>
                  <a:lnTo>
                    <a:pt x="2254065" y="1838541"/>
                  </a:lnTo>
                  <a:lnTo>
                    <a:pt x="2226581" y="1876156"/>
                  </a:lnTo>
                  <a:lnTo>
                    <a:pt x="2197586" y="1912732"/>
                  </a:lnTo>
                  <a:lnTo>
                    <a:pt x="2167109" y="1948223"/>
                  </a:lnTo>
                  <a:lnTo>
                    <a:pt x="2135183" y="1982585"/>
                  </a:lnTo>
                  <a:lnTo>
                    <a:pt x="2101839" y="2015772"/>
                  </a:lnTo>
                  <a:lnTo>
                    <a:pt x="2067110" y="2047740"/>
                  </a:lnTo>
                  <a:lnTo>
                    <a:pt x="2031026" y="2078443"/>
                  </a:lnTo>
                  <a:lnTo>
                    <a:pt x="1993619" y="2107836"/>
                  </a:lnTo>
                  <a:lnTo>
                    <a:pt x="1954921" y="2135874"/>
                  </a:lnTo>
                  <a:lnTo>
                    <a:pt x="1914963" y="2162513"/>
                  </a:lnTo>
                  <a:lnTo>
                    <a:pt x="1873777" y="2187706"/>
                  </a:lnTo>
                  <a:lnTo>
                    <a:pt x="1831395" y="2211409"/>
                  </a:lnTo>
                  <a:lnTo>
                    <a:pt x="1787848" y="2233577"/>
                  </a:lnTo>
                  <a:lnTo>
                    <a:pt x="1743168" y="2254164"/>
                  </a:lnTo>
                  <a:lnTo>
                    <a:pt x="1697386" y="2273126"/>
                  </a:lnTo>
                  <a:lnTo>
                    <a:pt x="1650845" y="2290307"/>
                  </a:lnTo>
                  <a:lnTo>
                    <a:pt x="1603903" y="2305587"/>
                  </a:lnTo>
                  <a:lnTo>
                    <a:pt x="1556616" y="2318979"/>
                  </a:lnTo>
                  <a:lnTo>
                    <a:pt x="1509040" y="2330493"/>
                  </a:lnTo>
                  <a:lnTo>
                    <a:pt x="1461229" y="2340140"/>
                  </a:lnTo>
                  <a:lnTo>
                    <a:pt x="1413240" y="2347931"/>
                  </a:lnTo>
                  <a:lnTo>
                    <a:pt x="1365127" y="2353877"/>
                  </a:lnTo>
                  <a:lnTo>
                    <a:pt x="1316947" y="2357989"/>
                  </a:lnTo>
                  <a:lnTo>
                    <a:pt x="1268755" y="2360279"/>
                  </a:lnTo>
                  <a:lnTo>
                    <a:pt x="1220606" y="2360756"/>
                  </a:lnTo>
                  <a:lnTo>
                    <a:pt x="1172556" y="2359433"/>
                  </a:lnTo>
                  <a:lnTo>
                    <a:pt x="1124661" y="2356319"/>
                  </a:lnTo>
                  <a:lnTo>
                    <a:pt x="1076975" y="2351427"/>
                  </a:lnTo>
                  <a:lnTo>
                    <a:pt x="1029555" y="2344766"/>
                  </a:lnTo>
                  <a:lnTo>
                    <a:pt x="982455" y="2336349"/>
                  </a:lnTo>
                  <a:lnTo>
                    <a:pt x="935732" y="2326185"/>
                  </a:lnTo>
                  <a:lnTo>
                    <a:pt x="889441" y="2314287"/>
                  </a:lnTo>
                  <a:lnTo>
                    <a:pt x="843637" y="2300665"/>
                  </a:lnTo>
                  <a:lnTo>
                    <a:pt x="798376" y="2285329"/>
                  </a:lnTo>
                  <a:lnTo>
                    <a:pt x="753714" y="2268292"/>
                  </a:lnTo>
                  <a:lnTo>
                    <a:pt x="709705" y="2249564"/>
                  </a:lnTo>
                  <a:lnTo>
                    <a:pt x="666406" y="2229155"/>
                  </a:lnTo>
                  <a:lnTo>
                    <a:pt x="623872" y="2207078"/>
                  </a:lnTo>
                  <a:lnTo>
                    <a:pt x="582158" y="2183342"/>
                  </a:lnTo>
                  <a:lnTo>
                    <a:pt x="541320" y="2157960"/>
                  </a:lnTo>
                  <a:lnTo>
                    <a:pt x="501414" y="2130941"/>
                  </a:lnTo>
                  <a:lnTo>
                    <a:pt x="462494" y="2102297"/>
                  </a:lnTo>
                  <a:lnTo>
                    <a:pt x="424617" y="2072040"/>
                  </a:lnTo>
                  <a:lnTo>
                    <a:pt x="387838" y="2040179"/>
                  </a:lnTo>
                  <a:lnTo>
                    <a:pt x="352212" y="2006726"/>
                  </a:lnTo>
                  <a:lnTo>
                    <a:pt x="316871" y="1970706"/>
                  </a:lnTo>
                  <a:lnTo>
                    <a:pt x="283332" y="1933540"/>
                  </a:lnTo>
                  <a:lnTo>
                    <a:pt x="251606" y="1895285"/>
                  </a:lnTo>
                  <a:lnTo>
                    <a:pt x="221706" y="1856001"/>
                  </a:lnTo>
                  <a:lnTo>
                    <a:pt x="193641" y="1815747"/>
                  </a:lnTo>
                  <a:lnTo>
                    <a:pt x="167425" y="1774582"/>
                  </a:lnTo>
                  <a:lnTo>
                    <a:pt x="143068" y="1732566"/>
                  </a:lnTo>
                  <a:lnTo>
                    <a:pt x="120582" y="1689757"/>
                  </a:lnTo>
                  <a:lnTo>
                    <a:pt x="99979" y="1646215"/>
                  </a:lnTo>
                  <a:lnTo>
                    <a:pt x="81269" y="1601999"/>
                  </a:lnTo>
                  <a:lnTo>
                    <a:pt x="64465" y="1557167"/>
                  </a:lnTo>
                  <a:lnTo>
                    <a:pt x="49577" y="1511779"/>
                  </a:lnTo>
                  <a:lnTo>
                    <a:pt x="36618" y="1465895"/>
                  </a:lnTo>
                  <a:lnTo>
                    <a:pt x="25598" y="1419573"/>
                  </a:lnTo>
                  <a:lnTo>
                    <a:pt x="16530" y="1372872"/>
                  </a:lnTo>
                  <a:lnTo>
                    <a:pt x="9425" y="1325851"/>
                  </a:lnTo>
                  <a:lnTo>
                    <a:pt x="4293" y="1278570"/>
                  </a:lnTo>
                  <a:lnTo>
                    <a:pt x="1148" y="1231088"/>
                  </a:lnTo>
                  <a:lnTo>
                    <a:pt x="0" y="1183464"/>
                  </a:lnTo>
                  <a:lnTo>
                    <a:pt x="860" y="1135756"/>
                  </a:lnTo>
                  <a:lnTo>
                    <a:pt x="3740" y="1088025"/>
                  </a:lnTo>
                  <a:lnTo>
                    <a:pt x="8652" y="1040329"/>
                  </a:lnTo>
                  <a:lnTo>
                    <a:pt x="15608" y="992727"/>
                  </a:lnTo>
                  <a:lnTo>
                    <a:pt x="24617" y="945279"/>
                  </a:lnTo>
                  <a:lnTo>
                    <a:pt x="35693" y="898043"/>
                  </a:lnTo>
                  <a:lnTo>
                    <a:pt x="48847" y="851079"/>
                  </a:lnTo>
                  <a:lnTo>
                    <a:pt x="64089" y="804446"/>
                  </a:lnTo>
                  <a:lnTo>
                    <a:pt x="81432" y="758202"/>
                  </a:lnTo>
                  <a:lnTo>
                    <a:pt x="100887" y="712408"/>
                  </a:lnTo>
                  <a:lnTo>
                    <a:pt x="121570" y="668910"/>
                  </a:lnTo>
                  <a:lnTo>
                    <a:pt x="143928" y="626501"/>
                  </a:lnTo>
                  <a:lnTo>
                    <a:pt x="167912" y="585208"/>
                  </a:lnTo>
                  <a:lnTo>
                    <a:pt x="193474" y="545062"/>
                  </a:lnTo>
                  <a:lnTo>
                    <a:pt x="220567" y="506092"/>
                  </a:lnTo>
                  <a:lnTo>
                    <a:pt x="249143" y="468327"/>
                  </a:lnTo>
                  <a:lnTo>
                    <a:pt x="279154" y="431797"/>
                  </a:lnTo>
                  <a:lnTo>
                    <a:pt x="310554" y="396531"/>
                  </a:lnTo>
                  <a:lnTo>
                    <a:pt x="343294" y="362558"/>
                  </a:lnTo>
                  <a:lnTo>
                    <a:pt x="377326" y="329909"/>
                  </a:lnTo>
                  <a:lnTo>
                    <a:pt x="412603" y="298611"/>
                  </a:lnTo>
                  <a:lnTo>
                    <a:pt x="449077" y="268696"/>
                  </a:lnTo>
                  <a:lnTo>
                    <a:pt x="486701" y="240192"/>
                  </a:lnTo>
                  <a:lnTo>
                    <a:pt x="525426" y="213128"/>
                  </a:lnTo>
                  <a:lnTo>
                    <a:pt x="565206" y="187534"/>
                  </a:lnTo>
                  <a:lnTo>
                    <a:pt x="605993" y="163439"/>
                  </a:lnTo>
                  <a:lnTo>
                    <a:pt x="647738" y="140873"/>
                  </a:lnTo>
                  <a:lnTo>
                    <a:pt x="690394" y="119865"/>
                  </a:lnTo>
                  <a:lnTo>
                    <a:pt x="733914" y="100444"/>
                  </a:lnTo>
                  <a:lnTo>
                    <a:pt x="778250" y="82641"/>
                  </a:lnTo>
                  <a:lnTo>
                    <a:pt x="823354" y="66483"/>
                  </a:lnTo>
                  <a:lnTo>
                    <a:pt x="869179" y="52002"/>
                  </a:lnTo>
                  <a:lnTo>
                    <a:pt x="915677" y="39225"/>
                  </a:lnTo>
                  <a:lnTo>
                    <a:pt x="962800" y="28183"/>
                  </a:lnTo>
                  <a:lnTo>
                    <a:pt x="1010500" y="18905"/>
                  </a:lnTo>
                  <a:lnTo>
                    <a:pt x="1058731" y="11420"/>
                  </a:lnTo>
                  <a:lnTo>
                    <a:pt x="1107443" y="5757"/>
                  </a:lnTo>
                  <a:lnTo>
                    <a:pt x="1156591" y="1947"/>
                  </a:lnTo>
                  <a:lnTo>
                    <a:pt x="1206125" y="18"/>
                  </a:lnTo>
                  <a:lnTo>
                    <a:pt x="1255998" y="0"/>
                  </a:lnTo>
                  <a:lnTo>
                    <a:pt x="1231677" y="1180269"/>
                  </a:lnTo>
                  <a:lnTo>
                    <a:pt x="2463327" y="1180269"/>
                  </a:lnTo>
                  <a:close/>
                </a:path>
              </a:pathLst>
            </a:custGeom>
            <a:ln w="28574">
              <a:solidFill>
                <a:srgbClr val="FFFFFF"/>
              </a:solidFill>
            </a:ln>
          </p:spPr>
          <p:txBody>
            <a:bodyPr wrap="square" lIns="0" tIns="0" rIns="0" bIns="0" rtlCol="0"/>
            <a:lstStyle/>
            <a:p>
              <a:endParaRPr/>
            </a:p>
          </p:txBody>
        </p:sp>
      </p:grpSp>
      <p:sp>
        <p:nvSpPr>
          <p:cNvPr id="15" name="object 15"/>
          <p:cNvSpPr txBox="1">
            <a:spLocks noGrp="1"/>
          </p:cNvSpPr>
          <p:nvPr>
            <p:ph type="title"/>
          </p:nvPr>
        </p:nvSpPr>
        <p:spPr>
          <a:xfrm>
            <a:off x="740824" y="643585"/>
            <a:ext cx="3450175" cy="474489"/>
          </a:xfrm>
          <a:prstGeom prst="rect">
            <a:avLst/>
          </a:prstGeom>
        </p:spPr>
        <p:txBody>
          <a:bodyPr vert="horz" wrap="square" lIns="0" tIns="12700" rIns="0" bIns="0" rtlCol="0">
            <a:spAutoFit/>
          </a:bodyPr>
          <a:lstStyle/>
          <a:p>
            <a:pPr marL="12700">
              <a:lnSpc>
                <a:spcPct val="100000"/>
              </a:lnSpc>
              <a:spcBef>
                <a:spcPts val="100"/>
              </a:spcBef>
            </a:pPr>
            <a:r>
              <a:rPr lang="vi-VN" sz="3000" spc="-150" dirty="0">
                <a:solidFill>
                  <a:srgbClr val="FFFFFF"/>
                </a:solidFill>
              </a:rPr>
              <a:t>SẢN XUẤT </a:t>
            </a:r>
            <a:r>
              <a:rPr lang="vi-VN" sz="3000" spc="-150" dirty="0">
                <a:solidFill>
                  <a:srgbClr val="FCD94B"/>
                </a:solidFill>
              </a:rPr>
              <a:t>TẬP TRUNG</a:t>
            </a:r>
            <a:endParaRPr sz="3000" spc="-150" dirty="0"/>
          </a:p>
        </p:txBody>
      </p:sp>
      <p:sp>
        <p:nvSpPr>
          <p:cNvPr id="16" name="object 16"/>
          <p:cNvSpPr txBox="1"/>
          <p:nvPr/>
        </p:nvSpPr>
        <p:spPr>
          <a:xfrm>
            <a:off x="740825" y="1262199"/>
            <a:ext cx="4003065" cy="3573286"/>
          </a:xfrm>
          <a:prstGeom prst="rect">
            <a:avLst/>
          </a:prstGeom>
        </p:spPr>
        <p:txBody>
          <a:bodyPr vert="horz" wrap="square" lIns="0" tIns="12700" rIns="0" bIns="0" rtlCol="0">
            <a:spAutoFit/>
          </a:bodyPr>
          <a:lstStyle/>
          <a:p>
            <a:pPr marL="12700" marR="5080">
              <a:lnSpc>
                <a:spcPct val="114999"/>
              </a:lnSpc>
              <a:spcBef>
                <a:spcPts val="100"/>
              </a:spcBef>
            </a:pPr>
            <a:r>
              <a:rPr lang="vi-VN" sz="1400" spc="-30" dirty="0">
                <a:solidFill>
                  <a:srgbClr val="FFFFFF"/>
                </a:solidFill>
                <a:latin typeface="Verdana"/>
                <a:cs typeface="Verdana"/>
              </a:rPr>
              <a:t>Giả định về rủi ro các tổ chức lớn chuyên sản xuất (đào) Bitcoin bắt tay nhằm chi phối mạng lưới bitcoin, kiểm duyệt giao dịch hoặc tăng chi phí giao dịch bắt nguồn từ sự thiếu hiểu biết về động cơ và vai trò của máy sản xuất trong mạng lưới sản xuất chuỗi khối dữ liệu bitcoin</a:t>
            </a:r>
            <a:r>
              <a:rPr sz="1400" spc="-10" dirty="0">
                <a:solidFill>
                  <a:srgbClr val="FFFFFF"/>
                </a:solidFill>
                <a:latin typeface="Verdana"/>
                <a:cs typeface="Verdana"/>
              </a:rPr>
              <a:t>.</a:t>
            </a:r>
            <a:endParaRPr sz="1400" dirty="0">
              <a:latin typeface="Verdana"/>
              <a:cs typeface="Verdana"/>
            </a:endParaRPr>
          </a:p>
          <a:p>
            <a:pPr>
              <a:lnSpc>
                <a:spcPct val="100000"/>
              </a:lnSpc>
              <a:spcBef>
                <a:spcPts val="480"/>
              </a:spcBef>
            </a:pPr>
            <a:endParaRPr sz="1400" dirty="0">
              <a:latin typeface="Verdana"/>
              <a:cs typeface="Verdana"/>
            </a:endParaRPr>
          </a:p>
          <a:p>
            <a:pPr marL="12700">
              <a:lnSpc>
                <a:spcPct val="100000"/>
              </a:lnSpc>
            </a:pPr>
            <a:r>
              <a:rPr sz="1400" i="1" spc="-140" dirty="0">
                <a:solidFill>
                  <a:srgbClr val="FCD94B"/>
                </a:solidFill>
                <a:latin typeface="Verdana"/>
                <a:cs typeface="Verdana"/>
              </a:rPr>
              <a:t>"</a:t>
            </a:r>
            <a:r>
              <a:rPr lang="en-AU" sz="1400" i="1" spc="-140" dirty="0">
                <a:solidFill>
                  <a:srgbClr val="FCD94B"/>
                </a:solidFill>
                <a:latin typeface="Verdana"/>
                <a:cs typeface="Verdana"/>
              </a:rPr>
              <a:t> </a:t>
            </a:r>
            <a:r>
              <a:rPr lang="vi-VN" sz="1400" i="1" spc="-140" dirty="0">
                <a:solidFill>
                  <a:srgbClr val="FCD94B"/>
                </a:solidFill>
                <a:latin typeface="Verdana"/>
                <a:cs typeface="Verdana"/>
              </a:rPr>
              <a:t>Cho dù sở hữu</a:t>
            </a:r>
            <a:r>
              <a:rPr lang="en-AU" sz="1400" i="1" spc="-140" dirty="0">
                <a:solidFill>
                  <a:srgbClr val="FCD94B"/>
                </a:solidFill>
                <a:latin typeface="Verdana"/>
                <a:cs typeface="Verdana"/>
              </a:rPr>
              <a:t> </a:t>
            </a:r>
            <a:r>
              <a:rPr lang="vi-VN" sz="1400" i="1" spc="-140" dirty="0">
                <a:solidFill>
                  <a:srgbClr val="FCD94B"/>
                </a:solidFill>
                <a:latin typeface="Verdana"/>
                <a:cs typeface="Verdana"/>
              </a:rPr>
              <a:t>phần lớn </a:t>
            </a:r>
            <a:r>
              <a:rPr lang="en-AU" sz="1400" i="1" spc="-140" dirty="0" err="1">
                <a:solidFill>
                  <a:srgbClr val="FCD94B"/>
                </a:solidFill>
                <a:latin typeface="Verdana"/>
                <a:cs typeface="Verdana"/>
              </a:rPr>
              <a:t>sức</a:t>
            </a:r>
            <a:r>
              <a:rPr lang="en-AU" sz="1400" i="1" spc="-140" dirty="0">
                <a:solidFill>
                  <a:srgbClr val="FCD94B"/>
                </a:solidFill>
                <a:latin typeface="Verdana"/>
                <a:cs typeface="Verdana"/>
              </a:rPr>
              <a:t> </a:t>
            </a:r>
            <a:r>
              <a:rPr lang="en-AU" sz="1400" i="1" spc="-140" dirty="0" err="1">
                <a:solidFill>
                  <a:srgbClr val="FCD94B"/>
                </a:solidFill>
                <a:latin typeface="Verdana"/>
                <a:cs typeface="Verdana"/>
              </a:rPr>
              <a:t>mạnh</a:t>
            </a:r>
            <a:r>
              <a:rPr lang="en-AU" sz="1400" i="1" spc="-140" dirty="0">
                <a:solidFill>
                  <a:srgbClr val="FCD94B"/>
                </a:solidFill>
                <a:latin typeface="Verdana"/>
                <a:cs typeface="Verdana"/>
              </a:rPr>
              <a:t> </a:t>
            </a:r>
            <a:r>
              <a:rPr lang="vi-VN" sz="1400" i="1" spc="-140" dirty="0">
                <a:solidFill>
                  <a:srgbClr val="FCD94B"/>
                </a:solidFill>
                <a:latin typeface="Verdana"/>
                <a:cs typeface="Verdana"/>
              </a:rPr>
              <a:t>mã hóa vẫn </a:t>
            </a:r>
            <a:r>
              <a:rPr lang="en-AU" sz="1400" i="1" spc="-140" dirty="0" err="1">
                <a:solidFill>
                  <a:srgbClr val="FCD94B"/>
                </a:solidFill>
                <a:latin typeface="Verdana"/>
                <a:cs typeface="Verdana"/>
              </a:rPr>
              <a:t>không</a:t>
            </a:r>
            <a:r>
              <a:rPr lang="en-AU" sz="1400" i="1" spc="-140" dirty="0">
                <a:solidFill>
                  <a:srgbClr val="FCD94B"/>
                </a:solidFill>
                <a:latin typeface="Verdana"/>
                <a:cs typeface="Verdana"/>
              </a:rPr>
              <a:t> </a:t>
            </a:r>
            <a:r>
              <a:rPr lang="en-AU" sz="1400" i="1" spc="-140" dirty="0" err="1">
                <a:solidFill>
                  <a:srgbClr val="FCD94B"/>
                </a:solidFill>
                <a:latin typeface="Verdana"/>
                <a:cs typeface="Verdana"/>
              </a:rPr>
              <a:t>thể</a:t>
            </a:r>
            <a:r>
              <a:rPr lang="en-AU" sz="1400" i="1" spc="-140" dirty="0">
                <a:solidFill>
                  <a:srgbClr val="FCD94B"/>
                </a:solidFill>
                <a:latin typeface="Verdana"/>
                <a:cs typeface="Verdana"/>
              </a:rPr>
              <a:t> </a:t>
            </a:r>
            <a:r>
              <a:rPr sz="1400" i="1" spc="-10" dirty="0">
                <a:solidFill>
                  <a:srgbClr val="FCD94B"/>
                </a:solidFill>
                <a:latin typeface="Verdana"/>
                <a:cs typeface="Verdana"/>
              </a:rPr>
              <a:t>:</a:t>
            </a:r>
            <a:endParaRPr sz="1400" dirty="0">
              <a:latin typeface="Verdana"/>
              <a:cs typeface="Verdana"/>
            </a:endParaRPr>
          </a:p>
          <a:p>
            <a:pPr marL="285750" indent="-285750" algn="l">
              <a:buFont typeface="Verdana" panose="020B0604030504040204" pitchFamily="34" charset="0"/>
              <a:buChar char="−"/>
            </a:pPr>
            <a:r>
              <a:rPr lang="vi-VN" sz="1400" i="1" spc="-140" dirty="0">
                <a:solidFill>
                  <a:srgbClr val="FCD94B"/>
                </a:solidFill>
                <a:latin typeface="Verdana"/>
              </a:rPr>
              <a:t>Lấy đi những đồng Bitcoin bạn đã sở hữu</a:t>
            </a:r>
          </a:p>
          <a:p>
            <a:pPr marL="285750" indent="-285750" algn="l">
              <a:buFont typeface="Verdana" panose="020B0604030504040204" pitchFamily="34" charset="0"/>
              <a:buChar char="−"/>
            </a:pPr>
            <a:r>
              <a:rPr lang="vi-VN" sz="1400" i="1" spc="-140" dirty="0">
                <a:solidFill>
                  <a:srgbClr val="FCD94B"/>
                </a:solidFill>
                <a:latin typeface="Verdana"/>
              </a:rPr>
              <a:t>Thay đổi luật chơi của Bitcoin</a:t>
            </a:r>
          </a:p>
          <a:p>
            <a:pPr marL="285750" indent="-285750" algn="l">
              <a:buFont typeface="Verdana" panose="020B0604030504040204" pitchFamily="34" charset="0"/>
              <a:buChar char="−"/>
            </a:pPr>
            <a:r>
              <a:rPr lang="vi-VN" sz="1400" i="1" spc="-140" dirty="0">
                <a:solidFill>
                  <a:srgbClr val="FCD94B"/>
                </a:solidFill>
                <a:latin typeface="Verdana"/>
              </a:rPr>
              <a:t>Gây tổn hại cho người tham gia khác mà không tổn hại cho chính họ</a:t>
            </a:r>
            <a:r>
              <a:rPr sz="1400" i="1" spc="-10" dirty="0">
                <a:solidFill>
                  <a:srgbClr val="FCD94B"/>
                </a:solidFill>
                <a:latin typeface="Verdana"/>
                <a:cs typeface="Verdana"/>
              </a:rPr>
              <a:t>"</a:t>
            </a:r>
            <a:endParaRPr sz="1400" dirty="0">
              <a:latin typeface="Verdana"/>
              <a:cs typeface="Verdana"/>
            </a:endParaRPr>
          </a:p>
          <a:p>
            <a:pPr marL="12700">
              <a:lnSpc>
                <a:spcPct val="100000"/>
              </a:lnSpc>
              <a:spcBef>
                <a:spcPts val="250"/>
              </a:spcBef>
            </a:pPr>
            <a:r>
              <a:rPr sz="1400" b="1" dirty="0">
                <a:solidFill>
                  <a:srgbClr val="FCD94B"/>
                </a:solidFill>
                <a:latin typeface="Tahoma"/>
                <a:cs typeface="Tahoma"/>
              </a:rPr>
              <a:t>—Jimmy</a:t>
            </a:r>
            <a:r>
              <a:rPr sz="1400" b="1" spc="-75" dirty="0">
                <a:solidFill>
                  <a:srgbClr val="FCD94B"/>
                </a:solidFill>
                <a:latin typeface="Tahoma"/>
                <a:cs typeface="Tahoma"/>
              </a:rPr>
              <a:t> </a:t>
            </a:r>
            <a:r>
              <a:rPr sz="1400" b="1" spc="-20" dirty="0">
                <a:solidFill>
                  <a:srgbClr val="FCD94B"/>
                </a:solidFill>
                <a:latin typeface="Tahoma"/>
                <a:cs typeface="Tahoma"/>
              </a:rPr>
              <a:t>Song</a:t>
            </a:r>
            <a:endParaRPr sz="1400" dirty="0">
              <a:latin typeface="Tahoma"/>
              <a:cs typeface="Tahoma"/>
            </a:endParaRPr>
          </a:p>
        </p:txBody>
      </p:sp>
      <p:sp>
        <p:nvSpPr>
          <p:cNvPr id="17" name="object 17"/>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975" y="231032"/>
            <a:ext cx="3700779" cy="758533"/>
          </a:xfrm>
          <a:prstGeom prst="rect">
            <a:avLst/>
          </a:prstGeom>
        </p:spPr>
        <p:txBody>
          <a:bodyPr vert="horz" wrap="square" lIns="0" tIns="141597" rIns="0" bIns="0" rtlCol="0">
            <a:spAutoFit/>
          </a:bodyPr>
          <a:lstStyle/>
          <a:p>
            <a:pPr marL="305435">
              <a:lnSpc>
                <a:spcPct val="100000"/>
              </a:lnSpc>
              <a:spcBef>
                <a:spcPts val="100"/>
              </a:spcBef>
            </a:pPr>
            <a:r>
              <a:rPr lang="vi-VN" sz="4000" spc="-310" dirty="0">
                <a:solidFill>
                  <a:srgbClr val="FFFFFF"/>
                </a:solidFill>
              </a:rPr>
              <a:t>QUÁ</a:t>
            </a:r>
            <a:r>
              <a:rPr sz="4000" spc="-310" dirty="0">
                <a:solidFill>
                  <a:srgbClr val="FFFFFF"/>
                </a:solidFill>
              </a:rPr>
              <a:t> </a:t>
            </a:r>
            <a:r>
              <a:rPr lang="vi-VN" sz="4000" spc="-365" dirty="0">
                <a:solidFill>
                  <a:srgbClr val="FCD94B"/>
                </a:solidFill>
              </a:rPr>
              <a:t>MẮC</a:t>
            </a:r>
            <a:endParaRPr sz="4000" dirty="0"/>
          </a:p>
        </p:txBody>
      </p:sp>
      <p:sp>
        <p:nvSpPr>
          <p:cNvPr id="3" name="object 3"/>
          <p:cNvSpPr txBox="1"/>
          <p:nvPr/>
        </p:nvSpPr>
        <p:spPr>
          <a:xfrm>
            <a:off x="740975" y="1058671"/>
            <a:ext cx="4445231" cy="3119828"/>
          </a:xfrm>
          <a:prstGeom prst="rect">
            <a:avLst/>
          </a:prstGeom>
        </p:spPr>
        <p:txBody>
          <a:bodyPr vert="horz" wrap="square" lIns="0" tIns="7620" rIns="0" bIns="0" rtlCol="0">
            <a:spAutoFit/>
          </a:bodyPr>
          <a:lstStyle/>
          <a:p>
            <a:pPr marL="12700" marR="5080">
              <a:lnSpc>
                <a:spcPct val="114999"/>
              </a:lnSpc>
              <a:spcBef>
                <a:spcPts val="60"/>
              </a:spcBef>
            </a:pPr>
            <a:r>
              <a:rPr lang="vi-VN" sz="1600" dirty="0">
                <a:solidFill>
                  <a:srgbClr val="FFFFFF"/>
                </a:solidFill>
                <a:latin typeface="Verdana"/>
                <a:cs typeface="Verdana"/>
              </a:rPr>
              <a:t>So sánh một đơn vị Bitcoin với giá của các tài sản khác (ví dụ: 1 Bitcoin với 1 lượng vàng) là thiên vị và không chính xác. </a:t>
            </a:r>
            <a:br>
              <a:rPr lang="vi-VN" sz="1600" dirty="0">
                <a:solidFill>
                  <a:srgbClr val="FFFFFF"/>
                </a:solidFill>
                <a:latin typeface="Verdana"/>
                <a:cs typeface="Verdana"/>
              </a:rPr>
            </a:br>
            <a:r>
              <a:rPr lang="vi-VN" sz="1600" dirty="0">
                <a:solidFill>
                  <a:srgbClr val="FFFFFF"/>
                </a:solidFill>
                <a:latin typeface="Verdana"/>
                <a:cs typeface="Verdana"/>
              </a:rPr>
              <a:t>So sánh vốn hóa thị trường của Bitcoin với các loại tài sản khác là phương pháp chính xác hơn. Ngoài ra, một Bitcoin có thể chia thành 100 triệu đơn vị nhỏ hơn (gọi là satoshis hay sats). </a:t>
            </a:r>
          </a:p>
          <a:p>
            <a:pPr marL="12700" marR="5080">
              <a:lnSpc>
                <a:spcPct val="114999"/>
              </a:lnSpc>
              <a:spcBef>
                <a:spcPts val="60"/>
              </a:spcBef>
            </a:pPr>
            <a:endParaRPr lang="vi-VN" sz="1600" dirty="0">
              <a:solidFill>
                <a:srgbClr val="FFFFFF"/>
              </a:solidFill>
              <a:latin typeface="Verdana"/>
              <a:cs typeface="Verdana"/>
            </a:endParaRPr>
          </a:p>
          <a:p>
            <a:pPr marL="12700" marR="5080">
              <a:lnSpc>
                <a:spcPct val="114999"/>
              </a:lnSpc>
              <a:spcBef>
                <a:spcPts val="60"/>
              </a:spcBef>
            </a:pPr>
            <a:r>
              <a:rPr lang="vi-VN" sz="1600" dirty="0">
                <a:solidFill>
                  <a:srgbClr val="FFFFFF"/>
                </a:solidFill>
                <a:latin typeface="Verdana"/>
                <a:cs typeface="Verdana"/>
              </a:rPr>
              <a:t>“</a:t>
            </a:r>
            <a:r>
              <a:rPr lang="vi-VN" sz="1600" i="1" dirty="0">
                <a:solidFill>
                  <a:srgbClr val="FFFFFF"/>
                </a:solidFill>
                <a:latin typeface="Verdana"/>
                <a:cs typeface="Verdana"/>
              </a:rPr>
              <a:t>Ai cũng có thể mua một phần (sats) của một Bitcoin</a:t>
            </a:r>
            <a:r>
              <a:rPr sz="1600" i="1" dirty="0">
                <a:solidFill>
                  <a:srgbClr val="FFFFFF"/>
                </a:solidFill>
                <a:latin typeface="Verdana"/>
                <a:cs typeface="Verdana"/>
              </a:rPr>
              <a:t>!”</a:t>
            </a:r>
            <a:endParaRPr sz="1600" i="1" dirty="0">
              <a:latin typeface="Verdana"/>
              <a:cs typeface="Verdana"/>
            </a:endParaRPr>
          </a:p>
        </p:txBody>
      </p:sp>
      <p:grpSp>
        <p:nvGrpSpPr>
          <p:cNvPr id="4" name="object 4"/>
          <p:cNvGrpSpPr/>
          <p:nvPr/>
        </p:nvGrpSpPr>
        <p:grpSpPr>
          <a:xfrm>
            <a:off x="609600" y="4247606"/>
            <a:ext cx="4267200" cy="610144"/>
            <a:chOff x="612250" y="4201875"/>
            <a:chExt cx="3588385" cy="446405"/>
          </a:xfrm>
        </p:grpSpPr>
        <p:pic>
          <p:nvPicPr>
            <p:cNvPr id="5" name="object 5"/>
            <p:cNvPicPr/>
            <p:nvPr/>
          </p:nvPicPr>
          <p:blipFill>
            <a:blip r:embed="rId2" cstate="print"/>
            <a:stretch>
              <a:fillRect/>
            </a:stretch>
          </p:blipFill>
          <p:spPr>
            <a:xfrm>
              <a:off x="612250" y="4201875"/>
              <a:ext cx="521763" cy="446324"/>
            </a:xfrm>
            <a:prstGeom prst="rect">
              <a:avLst/>
            </a:prstGeom>
          </p:spPr>
        </p:pic>
        <p:pic>
          <p:nvPicPr>
            <p:cNvPr id="6" name="object 6"/>
            <p:cNvPicPr/>
            <p:nvPr/>
          </p:nvPicPr>
          <p:blipFill>
            <a:blip r:embed="rId2" cstate="print"/>
            <a:stretch>
              <a:fillRect/>
            </a:stretch>
          </p:blipFill>
          <p:spPr>
            <a:xfrm>
              <a:off x="989293" y="4201875"/>
              <a:ext cx="521763" cy="446324"/>
            </a:xfrm>
            <a:prstGeom prst="rect">
              <a:avLst/>
            </a:prstGeom>
          </p:spPr>
        </p:pic>
        <p:pic>
          <p:nvPicPr>
            <p:cNvPr id="7" name="object 7"/>
            <p:cNvPicPr/>
            <p:nvPr/>
          </p:nvPicPr>
          <p:blipFill>
            <a:blip r:embed="rId2" cstate="print"/>
            <a:stretch>
              <a:fillRect/>
            </a:stretch>
          </p:blipFill>
          <p:spPr>
            <a:xfrm>
              <a:off x="1372361" y="4201875"/>
              <a:ext cx="521763" cy="446324"/>
            </a:xfrm>
            <a:prstGeom prst="rect">
              <a:avLst/>
            </a:prstGeom>
          </p:spPr>
        </p:pic>
        <p:pic>
          <p:nvPicPr>
            <p:cNvPr id="8" name="object 8"/>
            <p:cNvPicPr/>
            <p:nvPr/>
          </p:nvPicPr>
          <p:blipFill>
            <a:blip r:embed="rId2" cstate="print"/>
            <a:stretch>
              <a:fillRect/>
            </a:stretch>
          </p:blipFill>
          <p:spPr>
            <a:xfrm>
              <a:off x="1763962" y="4201875"/>
              <a:ext cx="521763" cy="446324"/>
            </a:xfrm>
            <a:prstGeom prst="rect">
              <a:avLst/>
            </a:prstGeom>
          </p:spPr>
        </p:pic>
        <p:pic>
          <p:nvPicPr>
            <p:cNvPr id="9" name="object 9"/>
            <p:cNvPicPr/>
            <p:nvPr/>
          </p:nvPicPr>
          <p:blipFill>
            <a:blip r:embed="rId2" cstate="print"/>
            <a:stretch>
              <a:fillRect/>
            </a:stretch>
          </p:blipFill>
          <p:spPr>
            <a:xfrm>
              <a:off x="2141005" y="4201875"/>
              <a:ext cx="521763" cy="446324"/>
            </a:xfrm>
            <a:prstGeom prst="rect">
              <a:avLst/>
            </a:prstGeom>
          </p:spPr>
        </p:pic>
        <p:pic>
          <p:nvPicPr>
            <p:cNvPr id="10" name="object 10"/>
            <p:cNvPicPr/>
            <p:nvPr/>
          </p:nvPicPr>
          <p:blipFill>
            <a:blip r:embed="rId2" cstate="print"/>
            <a:stretch>
              <a:fillRect/>
            </a:stretch>
          </p:blipFill>
          <p:spPr>
            <a:xfrm>
              <a:off x="2524074" y="4201875"/>
              <a:ext cx="521763" cy="446324"/>
            </a:xfrm>
            <a:prstGeom prst="rect">
              <a:avLst/>
            </a:prstGeom>
          </p:spPr>
        </p:pic>
        <p:pic>
          <p:nvPicPr>
            <p:cNvPr id="11" name="object 11"/>
            <p:cNvPicPr/>
            <p:nvPr/>
          </p:nvPicPr>
          <p:blipFill>
            <a:blip r:embed="rId2" cstate="print"/>
            <a:stretch>
              <a:fillRect/>
            </a:stretch>
          </p:blipFill>
          <p:spPr>
            <a:xfrm>
              <a:off x="2909655" y="4201875"/>
              <a:ext cx="521763" cy="446324"/>
            </a:xfrm>
            <a:prstGeom prst="rect">
              <a:avLst/>
            </a:prstGeom>
          </p:spPr>
        </p:pic>
        <p:pic>
          <p:nvPicPr>
            <p:cNvPr id="12" name="object 12"/>
            <p:cNvPicPr/>
            <p:nvPr/>
          </p:nvPicPr>
          <p:blipFill>
            <a:blip r:embed="rId2" cstate="print"/>
            <a:stretch>
              <a:fillRect/>
            </a:stretch>
          </p:blipFill>
          <p:spPr>
            <a:xfrm>
              <a:off x="3292723" y="4201875"/>
              <a:ext cx="521763" cy="446324"/>
            </a:xfrm>
            <a:prstGeom prst="rect">
              <a:avLst/>
            </a:prstGeom>
          </p:spPr>
        </p:pic>
        <p:pic>
          <p:nvPicPr>
            <p:cNvPr id="13" name="object 13"/>
            <p:cNvPicPr/>
            <p:nvPr/>
          </p:nvPicPr>
          <p:blipFill>
            <a:blip r:embed="rId2" cstate="print"/>
            <a:stretch>
              <a:fillRect/>
            </a:stretch>
          </p:blipFill>
          <p:spPr>
            <a:xfrm>
              <a:off x="3678298" y="4201875"/>
              <a:ext cx="521763" cy="446324"/>
            </a:xfrm>
            <a:prstGeom prst="rect">
              <a:avLst/>
            </a:prstGeom>
          </p:spPr>
        </p:pic>
      </p:grpSp>
      <p:sp>
        <p:nvSpPr>
          <p:cNvPr id="14" name="object 14"/>
          <p:cNvSpPr txBox="1"/>
          <p:nvPr/>
        </p:nvSpPr>
        <p:spPr>
          <a:xfrm>
            <a:off x="6400800" y="1562100"/>
            <a:ext cx="955675" cy="662305"/>
          </a:xfrm>
          <a:prstGeom prst="rect">
            <a:avLst/>
          </a:prstGeom>
          <a:ln w="9524">
            <a:solidFill>
              <a:srgbClr val="FFFFFF"/>
            </a:solidFill>
          </a:ln>
        </p:spPr>
        <p:txBody>
          <a:bodyPr vert="horz" wrap="square" lIns="0" tIns="69850" rIns="0" bIns="0" rtlCol="0">
            <a:spAutoFit/>
          </a:bodyPr>
          <a:lstStyle/>
          <a:p>
            <a:pPr marL="118745">
              <a:lnSpc>
                <a:spcPct val="100000"/>
              </a:lnSpc>
              <a:spcBef>
                <a:spcPts val="550"/>
              </a:spcBef>
            </a:pPr>
            <a:r>
              <a:rPr sz="3100" spc="-505" dirty="0">
                <a:solidFill>
                  <a:srgbClr val="FCD94B"/>
                </a:solidFill>
                <a:latin typeface="Arial"/>
                <a:cs typeface="Arial"/>
              </a:rPr>
              <a:t>1</a:t>
            </a:r>
            <a:r>
              <a:rPr sz="3100" spc="-405" dirty="0">
                <a:solidFill>
                  <a:srgbClr val="FCD94B"/>
                </a:solidFill>
                <a:latin typeface="Arial"/>
                <a:cs typeface="Arial"/>
              </a:rPr>
              <a:t> </a:t>
            </a:r>
            <a:r>
              <a:rPr sz="3100" spc="-335" dirty="0">
                <a:solidFill>
                  <a:srgbClr val="FFFFFF"/>
                </a:solidFill>
                <a:latin typeface="Calibri"/>
                <a:cs typeface="Calibri"/>
              </a:rPr>
              <a:t>BTC</a:t>
            </a:r>
            <a:endParaRPr sz="3100">
              <a:latin typeface="Calibri"/>
              <a:cs typeface="Calibri"/>
            </a:endParaRPr>
          </a:p>
        </p:txBody>
      </p:sp>
      <p:sp>
        <p:nvSpPr>
          <p:cNvPr id="15" name="object 15"/>
          <p:cNvSpPr txBox="1"/>
          <p:nvPr/>
        </p:nvSpPr>
        <p:spPr>
          <a:xfrm>
            <a:off x="5539499" y="2784025"/>
            <a:ext cx="2677795" cy="662305"/>
          </a:xfrm>
          <a:prstGeom prst="rect">
            <a:avLst/>
          </a:prstGeom>
          <a:ln w="9524">
            <a:solidFill>
              <a:srgbClr val="FFFFFF"/>
            </a:solidFill>
          </a:ln>
        </p:spPr>
        <p:txBody>
          <a:bodyPr vert="horz" wrap="square" lIns="0" tIns="69850" rIns="0" bIns="0" rtlCol="0">
            <a:spAutoFit/>
          </a:bodyPr>
          <a:lstStyle/>
          <a:p>
            <a:pPr marL="207010">
              <a:lnSpc>
                <a:spcPct val="100000"/>
              </a:lnSpc>
              <a:spcBef>
                <a:spcPts val="550"/>
              </a:spcBef>
            </a:pPr>
            <a:r>
              <a:rPr sz="3100" spc="-455" dirty="0">
                <a:solidFill>
                  <a:srgbClr val="FCD94B"/>
                </a:solidFill>
                <a:latin typeface="Arial"/>
                <a:cs typeface="Arial"/>
              </a:rPr>
              <a:t>100,000,000</a:t>
            </a:r>
            <a:r>
              <a:rPr sz="3100" spc="-405" dirty="0">
                <a:solidFill>
                  <a:srgbClr val="FCD94B"/>
                </a:solidFill>
                <a:latin typeface="Arial"/>
                <a:cs typeface="Arial"/>
              </a:rPr>
              <a:t> </a:t>
            </a:r>
            <a:r>
              <a:rPr sz="3100" spc="-310" dirty="0">
                <a:solidFill>
                  <a:srgbClr val="FFFFFF"/>
                </a:solidFill>
                <a:latin typeface="Calibri"/>
                <a:cs typeface="Calibri"/>
              </a:rPr>
              <a:t>SATS</a:t>
            </a:r>
            <a:endParaRPr sz="3100">
              <a:latin typeface="Calibri"/>
              <a:cs typeface="Calibri"/>
            </a:endParaRPr>
          </a:p>
        </p:txBody>
      </p:sp>
      <p:grpSp>
        <p:nvGrpSpPr>
          <p:cNvPr id="16" name="object 16"/>
          <p:cNvGrpSpPr/>
          <p:nvPr/>
        </p:nvGrpSpPr>
        <p:grpSpPr>
          <a:xfrm>
            <a:off x="6857904" y="2223899"/>
            <a:ext cx="41275" cy="551180"/>
            <a:chOff x="6857904" y="2223899"/>
            <a:chExt cx="41275" cy="551180"/>
          </a:xfrm>
        </p:grpSpPr>
        <p:sp>
          <p:nvSpPr>
            <p:cNvPr id="17" name="object 17"/>
            <p:cNvSpPr/>
            <p:nvPr/>
          </p:nvSpPr>
          <p:spPr>
            <a:xfrm>
              <a:off x="6878399" y="2223899"/>
              <a:ext cx="0" cy="503555"/>
            </a:xfrm>
            <a:custGeom>
              <a:avLst/>
              <a:gdLst/>
              <a:ahLst/>
              <a:cxnLst/>
              <a:rect l="l" t="t" r="r" b="b"/>
              <a:pathLst>
                <a:path h="503555">
                  <a:moveTo>
                    <a:pt x="0" y="0"/>
                  </a:moveTo>
                  <a:lnTo>
                    <a:pt x="0" y="502949"/>
                  </a:lnTo>
                </a:path>
              </a:pathLst>
            </a:custGeom>
            <a:ln w="9524">
              <a:solidFill>
                <a:srgbClr val="FFFFFF"/>
              </a:solidFill>
            </a:ln>
          </p:spPr>
          <p:txBody>
            <a:bodyPr wrap="square" lIns="0" tIns="0" rIns="0" bIns="0" rtlCol="0"/>
            <a:lstStyle/>
            <a:p>
              <a:endParaRPr/>
            </a:p>
          </p:txBody>
        </p:sp>
        <p:sp>
          <p:nvSpPr>
            <p:cNvPr id="18" name="object 18"/>
            <p:cNvSpPr/>
            <p:nvPr/>
          </p:nvSpPr>
          <p:spPr>
            <a:xfrm>
              <a:off x="6862667" y="2726849"/>
              <a:ext cx="31750" cy="43815"/>
            </a:xfrm>
            <a:custGeom>
              <a:avLst/>
              <a:gdLst/>
              <a:ahLst/>
              <a:cxnLst/>
              <a:rect l="l" t="t" r="r" b="b"/>
              <a:pathLst>
                <a:path w="31750" h="43814">
                  <a:moveTo>
                    <a:pt x="15732" y="43225"/>
                  </a:moveTo>
                  <a:lnTo>
                    <a:pt x="0" y="0"/>
                  </a:lnTo>
                  <a:lnTo>
                    <a:pt x="31464" y="0"/>
                  </a:lnTo>
                  <a:lnTo>
                    <a:pt x="15732" y="43225"/>
                  </a:lnTo>
                  <a:close/>
                </a:path>
              </a:pathLst>
            </a:custGeom>
            <a:solidFill>
              <a:srgbClr val="FFFFFF"/>
            </a:solidFill>
          </p:spPr>
          <p:txBody>
            <a:bodyPr wrap="square" lIns="0" tIns="0" rIns="0" bIns="0" rtlCol="0"/>
            <a:lstStyle/>
            <a:p>
              <a:endParaRPr/>
            </a:p>
          </p:txBody>
        </p:sp>
        <p:sp>
          <p:nvSpPr>
            <p:cNvPr id="19" name="object 19"/>
            <p:cNvSpPr/>
            <p:nvPr/>
          </p:nvSpPr>
          <p:spPr>
            <a:xfrm>
              <a:off x="6862667" y="2726849"/>
              <a:ext cx="31750" cy="43815"/>
            </a:xfrm>
            <a:custGeom>
              <a:avLst/>
              <a:gdLst/>
              <a:ahLst/>
              <a:cxnLst/>
              <a:rect l="l" t="t" r="r" b="b"/>
              <a:pathLst>
                <a:path w="31750" h="43814">
                  <a:moveTo>
                    <a:pt x="0" y="0"/>
                  </a:moveTo>
                  <a:lnTo>
                    <a:pt x="15732" y="43225"/>
                  </a:lnTo>
                  <a:lnTo>
                    <a:pt x="31464" y="0"/>
                  </a:lnTo>
                  <a:lnTo>
                    <a:pt x="0" y="0"/>
                  </a:lnTo>
                  <a:close/>
                </a:path>
              </a:pathLst>
            </a:custGeom>
            <a:ln w="9524">
              <a:solidFill>
                <a:srgbClr val="FFFFFF"/>
              </a:solidFill>
            </a:ln>
          </p:spPr>
          <p:txBody>
            <a:bodyPr wrap="square" lIns="0" tIns="0" rIns="0" bIns="0" rtlCol="0"/>
            <a:lstStyle/>
            <a:p>
              <a:endParaRPr/>
            </a:p>
          </p:txBody>
        </p:sp>
      </p:grpSp>
      <p:sp>
        <p:nvSpPr>
          <p:cNvPr id="20" name="object 20"/>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59408" y="1291138"/>
            <a:ext cx="3632200" cy="1226298"/>
          </a:xfrm>
          <a:prstGeom prst="rect">
            <a:avLst/>
          </a:prstGeom>
        </p:spPr>
        <p:txBody>
          <a:bodyPr vert="horz" wrap="square" lIns="0" tIns="12065" rIns="0" bIns="0" rtlCol="0">
            <a:spAutoFit/>
          </a:bodyPr>
          <a:lstStyle/>
          <a:p>
            <a:pPr marL="12700" marR="5080" indent="635" algn="ctr">
              <a:lnSpc>
                <a:spcPct val="114999"/>
              </a:lnSpc>
              <a:spcBef>
                <a:spcPts val="95"/>
              </a:spcBef>
            </a:pPr>
            <a:r>
              <a:rPr sz="1400" i="1" spc="-150" dirty="0">
                <a:latin typeface="Verdana"/>
                <a:cs typeface="Verdana"/>
              </a:rPr>
              <a:t>"</a:t>
            </a:r>
            <a:r>
              <a:rPr lang="en-AU" sz="1400" i="1" spc="-150" dirty="0">
                <a:latin typeface="Verdana"/>
                <a:cs typeface="Verdana"/>
              </a:rPr>
              <a:t>Bitcoin </a:t>
            </a:r>
            <a:r>
              <a:rPr lang="en-AU" sz="1400" i="1" spc="-150" dirty="0" err="1">
                <a:latin typeface="Verdana"/>
                <a:cs typeface="Verdana"/>
              </a:rPr>
              <a:t>là</a:t>
            </a:r>
            <a:r>
              <a:rPr lang="en-AU" sz="1400" i="1" spc="-150" dirty="0">
                <a:latin typeface="Verdana"/>
                <a:cs typeface="Verdana"/>
              </a:rPr>
              <a:t> </a:t>
            </a:r>
            <a:r>
              <a:rPr lang="en-AU" sz="1400" i="1" spc="-150" dirty="0" err="1">
                <a:latin typeface="Verdana"/>
                <a:cs typeface="Verdana"/>
              </a:rPr>
              <a:t>một</a:t>
            </a:r>
            <a:r>
              <a:rPr lang="en-AU" sz="1400" i="1" spc="-150" dirty="0">
                <a:latin typeface="Verdana"/>
                <a:cs typeface="Verdana"/>
              </a:rPr>
              <a:t> </a:t>
            </a:r>
            <a:r>
              <a:rPr lang="en-AU" sz="1400" i="1" spc="-150" dirty="0" err="1">
                <a:latin typeface="Verdana"/>
                <a:cs typeface="Verdana"/>
              </a:rPr>
              <a:t>đột</a:t>
            </a:r>
            <a:r>
              <a:rPr lang="en-AU" sz="1400" i="1" spc="-150" dirty="0">
                <a:latin typeface="Verdana"/>
                <a:cs typeface="Verdana"/>
              </a:rPr>
              <a:t> </a:t>
            </a:r>
            <a:r>
              <a:rPr lang="en-AU" sz="1400" i="1" spc="-150" dirty="0" err="1">
                <a:latin typeface="Verdana"/>
                <a:cs typeface="Verdana"/>
              </a:rPr>
              <a:t>phá</a:t>
            </a:r>
            <a:r>
              <a:rPr lang="en-AU" sz="1400" i="1" spc="-150" dirty="0">
                <a:latin typeface="Verdana"/>
                <a:cs typeface="Verdana"/>
              </a:rPr>
              <a:t> </a:t>
            </a:r>
            <a:r>
              <a:rPr lang="vi-VN" sz="1400" i="1" spc="-150" dirty="0">
                <a:latin typeface="Verdana"/>
                <a:cs typeface="Verdana"/>
              </a:rPr>
              <a:t>nền móng công nghệ tài chính tiền tệ mới</a:t>
            </a:r>
            <a:r>
              <a:rPr lang="en-AU" sz="1400" i="1" spc="-150" dirty="0">
                <a:latin typeface="Verdana"/>
                <a:cs typeface="Verdana"/>
              </a:rPr>
              <a:t>, </a:t>
            </a:r>
            <a:r>
              <a:rPr lang="vi-VN" sz="1400" i="1" spc="-150" dirty="0">
                <a:latin typeface="Verdana"/>
                <a:cs typeface="Verdana"/>
              </a:rPr>
              <a:t>nếu chỉ</a:t>
            </a:r>
            <a:r>
              <a:rPr lang="en-AU" sz="1400" i="1" spc="-150" dirty="0">
                <a:latin typeface="Verdana"/>
                <a:cs typeface="Verdana"/>
              </a:rPr>
              <a:t> </a:t>
            </a:r>
            <a:r>
              <a:rPr lang="vi-VN" sz="1400" i="1" spc="-150" dirty="0">
                <a:latin typeface="Verdana"/>
                <a:cs typeface="Verdana"/>
              </a:rPr>
              <a:t>sử dụng</a:t>
            </a:r>
            <a:r>
              <a:rPr lang="en-AU" sz="1400" i="1" spc="-150" dirty="0">
                <a:latin typeface="Verdana"/>
                <a:cs typeface="Verdana"/>
              </a:rPr>
              <a:t> </a:t>
            </a:r>
            <a:r>
              <a:rPr lang="en-AU" sz="1400" i="1" spc="-150" dirty="0" err="1">
                <a:latin typeface="Verdana"/>
                <a:cs typeface="Verdana"/>
              </a:rPr>
              <a:t>cách</a:t>
            </a:r>
            <a:r>
              <a:rPr lang="en-AU" sz="1400" i="1" spc="-150" dirty="0">
                <a:latin typeface="Verdana"/>
                <a:cs typeface="Verdana"/>
              </a:rPr>
              <a:t> </a:t>
            </a:r>
            <a:r>
              <a:rPr lang="en-AU" sz="1400" i="1" spc="-150" dirty="0" err="1">
                <a:latin typeface="Verdana"/>
                <a:cs typeface="Verdana"/>
              </a:rPr>
              <a:t>hiểu</a:t>
            </a:r>
            <a:r>
              <a:rPr lang="en-AU" sz="1400" i="1" spc="-150" dirty="0">
                <a:latin typeface="Verdana"/>
                <a:cs typeface="Verdana"/>
              </a:rPr>
              <a:t> </a:t>
            </a:r>
            <a:r>
              <a:rPr lang="vi-VN" sz="1400" i="1" spc="-150" dirty="0">
                <a:latin typeface="Verdana"/>
                <a:cs typeface="Verdana"/>
              </a:rPr>
              <a:t>và kiến thức về kinh tế tài chính </a:t>
            </a:r>
            <a:r>
              <a:rPr lang="en-AU" sz="1400" i="1" spc="-150" dirty="0" err="1">
                <a:latin typeface="Verdana"/>
                <a:cs typeface="Verdana"/>
              </a:rPr>
              <a:t>truyền</a:t>
            </a:r>
            <a:r>
              <a:rPr lang="en-AU" sz="1400" i="1" spc="-150" dirty="0">
                <a:latin typeface="Verdana"/>
                <a:cs typeface="Verdana"/>
              </a:rPr>
              <a:t> </a:t>
            </a:r>
            <a:r>
              <a:rPr lang="en-AU" sz="1400" i="1" spc="-150" dirty="0" err="1">
                <a:latin typeface="Verdana"/>
                <a:cs typeface="Verdana"/>
              </a:rPr>
              <a:t>thống</a:t>
            </a:r>
            <a:r>
              <a:rPr lang="en-AU" sz="1400" i="1" spc="-150" dirty="0">
                <a:latin typeface="Verdana"/>
                <a:cs typeface="Verdana"/>
              </a:rPr>
              <a:t> </a:t>
            </a:r>
            <a:r>
              <a:rPr lang="vi-VN" sz="1400" i="1" spc="-150" dirty="0">
                <a:latin typeface="Verdana"/>
                <a:cs typeface="Verdana"/>
              </a:rPr>
              <a:t>sẽ </a:t>
            </a:r>
            <a:r>
              <a:rPr lang="en-AU" sz="1400" i="1" spc="-150" dirty="0" err="1">
                <a:latin typeface="Verdana"/>
                <a:cs typeface="Verdana"/>
              </a:rPr>
              <a:t>không</a:t>
            </a:r>
            <a:r>
              <a:rPr lang="en-AU" sz="1400" i="1" spc="-150" dirty="0">
                <a:latin typeface="Verdana"/>
                <a:cs typeface="Verdana"/>
              </a:rPr>
              <a:t> </a:t>
            </a:r>
            <a:r>
              <a:rPr lang="vi-VN" sz="1400" i="1" spc="-150" dirty="0">
                <a:latin typeface="Verdana"/>
                <a:cs typeface="Verdana"/>
              </a:rPr>
              <a:t>thể</a:t>
            </a:r>
            <a:r>
              <a:rPr lang="en-AU" sz="1400" i="1" spc="-150" dirty="0">
                <a:latin typeface="Verdana"/>
                <a:cs typeface="Verdana"/>
              </a:rPr>
              <a:t> </a:t>
            </a:r>
            <a:r>
              <a:rPr lang="vi-VN" sz="1400" i="1" spc="-150" dirty="0">
                <a:latin typeface="Verdana"/>
                <a:cs typeface="Verdana"/>
              </a:rPr>
              <a:t>giúp bạn </a:t>
            </a:r>
            <a:r>
              <a:rPr lang="en-AU" sz="1400" i="1" spc="-150" dirty="0" err="1">
                <a:latin typeface="Verdana"/>
                <a:cs typeface="Verdana"/>
              </a:rPr>
              <a:t>hiểu</a:t>
            </a:r>
            <a:r>
              <a:rPr lang="en-AU" sz="1400" i="1" spc="-150" dirty="0">
                <a:latin typeface="Verdana"/>
                <a:cs typeface="Verdana"/>
              </a:rPr>
              <a:t> </a:t>
            </a:r>
            <a:r>
              <a:rPr lang="vi-VN" sz="1400" i="1" spc="-150" dirty="0">
                <a:latin typeface="Verdana"/>
                <a:cs typeface="Verdana"/>
              </a:rPr>
              <a:t>hay giải thích</a:t>
            </a:r>
            <a:r>
              <a:rPr lang="en-AU" sz="1400" i="1" spc="-150" dirty="0">
                <a:latin typeface="Verdana"/>
                <a:cs typeface="Verdana"/>
              </a:rPr>
              <a:t> </a:t>
            </a:r>
            <a:r>
              <a:rPr lang="en-AU" sz="1400" i="1" spc="-150" dirty="0" err="1">
                <a:latin typeface="Verdana"/>
                <a:cs typeface="Verdana"/>
              </a:rPr>
              <a:t>về</a:t>
            </a:r>
            <a:r>
              <a:rPr lang="vi-VN" sz="1400" i="1" spc="-150" dirty="0">
                <a:latin typeface="Verdana"/>
                <a:cs typeface="Verdana"/>
              </a:rPr>
              <a:t> cách hoạt động của</a:t>
            </a:r>
            <a:r>
              <a:rPr lang="en-AU" sz="1400" i="1" spc="-150" dirty="0">
                <a:latin typeface="Verdana"/>
                <a:cs typeface="Verdana"/>
              </a:rPr>
              <a:t> bitcoin. </a:t>
            </a:r>
            <a:endParaRPr sz="1400" dirty="0">
              <a:latin typeface="Verdana"/>
              <a:cs typeface="Verdana"/>
            </a:endParaRPr>
          </a:p>
        </p:txBody>
      </p:sp>
      <p:sp>
        <p:nvSpPr>
          <p:cNvPr id="3" name="object 3"/>
          <p:cNvSpPr txBox="1"/>
          <p:nvPr/>
        </p:nvSpPr>
        <p:spPr>
          <a:xfrm>
            <a:off x="641887" y="2571750"/>
            <a:ext cx="3449721" cy="743602"/>
          </a:xfrm>
          <a:prstGeom prst="rect">
            <a:avLst/>
          </a:prstGeom>
        </p:spPr>
        <p:txBody>
          <a:bodyPr vert="horz" wrap="square" lIns="0" tIns="12065" rIns="0" bIns="0" rtlCol="0">
            <a:spAutoFit/>
          </a:bodyPr>
          <a:lstStyle/>
          <a:p>
            <a:pPr marL="12700" marR="5080" algn="ctr">
              <a:lnSpc>
                <a:spcPct val="114999"/>
              </a:lnSpc>
              <a:spcBef>
                <a:spcPts val="95"/>
              </a:spcBef>
            </a:pPr>
            <a:r>
              <a:rPr lang="vi-VN" sz="1400" i="1" spc="-150" dirty="0">
                <a:latin typeface="Verdana"/>
                <a:cs typeface="Verdana"/>
              </a:rPr>
              <a:t>Thật ra đó còn là một trở ngại.</a:t>
            </a:r>
            <a:endParaRPr lang="vi-VN" sz="1400" spc="-150" dirty="0">
              <a:latin typeface="Verdana"/>
              <a:cs typeface="Verdana"/>
            </a:endParaRPr>
          </a:p>
          <a:p>
            <a:pPr marL="12700" marR="5080" algn="ctr">
              <a:lnSpc>
                <a:spcPct val="114999"/>
              </a:lnSpc>
              <a:spcBef>
                <a:spcPts val="95"/>
              </a:spcBef>
            </a:pPr>
            <a:r>
              <a:rPr lang="vi-VN" sz="1400" i="1" spc="-150" dirty="0">
                <a:latin typeface="Verdana"/>
                <a:cs typeface="Verdana"/>
              </a:rPr>
              <a:t>Những người ít hiểu biết về Bitcoin thường là các nhà kinh tế học. Họ không thể lý giải được</a:t>
            </a:r>
            <a:r>
              <a:rPr sz="1400" i="1" spc="-150" dirty="0">
                <a:latin typeface="Verdana"/>
                <a:cs typeface="Verdana"/>
              </a:rPr>
              <a:t>."</a:t>
            </a:r>
            <a:endParaRPr sz="1400" spc="-150" dirty="0">
              <a:latin typeface="Verdana"/>
              <a:cs typeface="Verdana"/>
            </a:endParaRPr>
          </a:p>
        </p:txBody>
      </p:sp>
      <p:sp>
        <p:nvSpPr>
          <p:cNvPr id="4" name="object 4"/>
          <p:cNvSpPr txBox="1"/>
          <p:nvPr/>
        </p:nvSpPr>
        <p:spPr>
          <a:xfrm>
            <a:off x="1047610" y="3530713"/>
            <a:ext cx="2456180" cy="238760"/>
          </a:xfrm>
          <a:prstGeom prst="rect">
            <a:avLst/>
          </a:prstGeom>
        </p:spPr>
        <p:txBody>
          <a:bodyPr vert="horz" wrap="square" lIns="0" tIns="12700" rIns="0" bIns="0" rtlCol="0">
            <a:spAutoFit/>
          </a:bodyPr>
          <a:lstStyle/>
          <a:p>
            <a:pPr marL="12700">
              <a:lnSpc>
                <a:spcPct val="100000"/>
              </a:lnSpc>
              <a:spcBef>
                <a:spcPts val="100"/>
              </a:spcBef>
            </a:pPr>
            <a:r>
              <a:rPr sz="1400" b="1" dirty="0">
                <a:latin typeface="Tahoma"/>
                <a:cs typeface="Tahoma"/>
              </a:rPr>
              <a:t>—Andreas</a:t>
            </a:r>
            <a:r>
              <a:rPr sz="1400" b="1" spc="-35" dirty="0">
                <a:latin typeface="Tahoma"/>
                <a:cs typeface="Tahoma"/>
              </a:rPr>
              <a:t> </a:t>
            </a:r>
            <a:r>
              <a:rPr sz="1400" b="1" spc="-10" dirty="0">
                <a:latin typeface="Tahoma"/>
                <a:cs typeface="Tahoma"/>
              </a:rPr>
              <a:t>M.</a:t>
            </a:r>
            <a:r>
              <a:rPr sz="1400" b="1" spc="-90" dirty="0">
                <a:latin typeface="Tahoma"/>
                <a:cs typeface="Tahoma"/>
              </a:rPr>
              <a:t> </a:t>
            </a:r>
            <a:r>
              <a:rPr sz="1400" b="1" spc="-10" dirty="0">
                <a:latin typeface="Tahoma"/>
                <a:cs typeface="Tahoma"/>
              </a:rPr>
              <a:t>Antonopoulos</a:t>
            </a:r>
            <a:endParaRPr sz="1400">
              <a:latin typeface="Tahoma"/>
              <a:cs typeface="Tahoma"/>
            </a:endParaRPr>
          </a:p>
        </p:txBody>
      </p:sp>
      <p:sp>
        <p:nvSpPr>
          <p:cNvPr id="5" name="object 5"/>
          <p:cNvSpPr txBox="1"/>
          <p:nvPr/>
        </p:nvSpPr>
        <p:spPr>
          <a:xfrm>
            <a:off x="5776434" y="1039072"/>
            <a:ext cx="2091689" cy="520065"/>
          </a:xfrm>
          <a:prstGeom prst="rect">
            <a:avLst/>
          </a:prstGeom>
        </p:spPr>
        <p:txBody>
          <a:bodyPr vert="horz" wrap="square" lIns="0" tIns="48260" rIns="0" bIns="0" rtlCol="0">
            <a:spAutoFit/>
          </a:bodyPr>
          <a:lstStyle/>
          <a:p>
            <a:pPr algn="ctr">
              <a:lnSpc>
                <a:spcPct val="100000"/>
              </a:lnSpc>
              <a:spcBef>
                <a:spcPts val="380"/>
              </a:spcBef>
            </a:pPr>
            <a:r>
              <a:rPr sz="1400" i="1" spc="-105" dirty="0">
                <a:solidFill>
                  <a:srgbClr val="FCD94B"/>
                </a:solidFill>
                <a:latin typeface="Verdana"/>
                <a:cs typeface="Verdana"/>
              </a:rPr>
              <a:t>“</a:t>
            </a:r>
            <a:r>
              <a:rPr lang="vi-VN" sz="1400" i="1" spc="-105" dirty="0">
                <a:solidFill>
                  <a:srgbClr val="FCD94B"/>
                </a:solidFill>
                <a:latin typeface="Verdana"/>
                <a:cs typeface="Verdana"/>
              </a:rPr>
              <a:t> </a:t>
            </a:r>
            <a:r>
              <a:rPr lang="en-AU" sz="1400" i="1" spc="-105" dirty="0" err="1">
                <a:solidFill>
                  <a:srgbClr val="FCD94B"/>
                </a:solidFill>
                <a:latin typeface="Verdana"/>
                <a:cs typeface="Verdana"/>
              </a:rPr>
              <a:t>Nên</a:t>
            </a:r>
            <a:r>
              <a:rPr lang="en-AU" sz="1400" i="1" spc="-105" dirty="0">
                <a:solidFill>
                  <a:srgbClr val="FCD94B"/>
                </a:solidFill>
                <a:latin typeface="Verdana"/>
                <a:cs typeface="Verdana"/>
              </a:rPr>
              <a:t> </a:t>
            </a:r>
            <a:r>
              <a:rPr lang="en-AU" sz="1400" i="1" spc="-105" dirty="0" err="1">
                <a:solidFill>
                  <a:srgbClr val="FCD94B"/>
                </a:solidFill>
                <a:latin typeface="Verdana"/>
                <a:cs typeface="Verdana"/>
              </a:rPr>
              <a:t>cấm</a:t>
            </a:r>
            <a:r>
              <a:rPr lang="vi-VN" sz="1400" i="1" spc="-105" dirty="0">
                <a:solidFill>
                  <a:srgbClr val="FCD94B"/>
                </a:solidFill>
                <a:latin typeface="Verdana"/>
                <a:cs typeface="Verdana"/>
              </a:rPr>
              <a:t> Bitcoin</a:t>
            </a:r>
            <a:r>
              <a:rPr sz="1400" i="1" spc="-65" dirty="0">
                <a:solidFill>
                  <a:srgbClr val="FCD94B"/>
                </a:solidFill>
                <a:latin typeface="Verdana"/>
                <a:cs typeface="Verdana"/>
              </a:rPr>
              <a:t>.”</a:t>
            </a:r>
            <a:endParaRPr sz="1400" dirty="0">
              <a:latin typeface="Verdana"/>
              <a:cs typeface="Verdana"/>
            </a:endParaRPr>
          </a:p>
          <a:p>
            <a:pPr algn="ctr">
              <a:lnSpc>
                <a:spcPct val="100000"/>
              </a:lnSpc>
              <a:spcBef>
                <a:spcPts val="250"/>
              </a:spcBef>
            </a:pPr>
            <a:r>
              <a:rPr sz="1400" b="1" dirty="0">
                <a:solidFill>
                  <a:srgbClr val="FCD94B"/>
                </a:solidFill>
                <a:latin typeface="Tahoma"/>
                <a:cs typeface="Tahoma"/>
              </a:rPr>
              <a:t>—Joseph</a:t>
            </a:r>
            <a:r>
              <a:rPr sz="1400" b="1" spc="125" dirty="0">
                <a:solidFill>
                  <a:srgbClr val="FCD94B"/>
                </a:solidFill>
                <a:latin typeface="Tahoma"/>
                <a:cs typeface="Tahoma"/>
              </a:rPr>
              <a:t> </a:t>
            </a:r>
            <a:r>
              <a:rPr sz="1400" b="1" spc="-10" dirty="0">
                <a:solidFill>
                  <a:srgbClr val="FCD94B"/>
                </a:solidFill>
                <a:latin typeface="Tahoma"/>
                <a:cs typeface="Tahoma"/>
              </a:rPr>
              <a:t>Stiglitz</a:t>
            </a:r>
            <a:endParaRPr sz="1400" dirty="0">
              <a:latin typeface="Tahoma"/>
              <a:cs typeface="Tahoma"/>
            </a:endParaRPr>
          </a:p>
        </p:txBody>
      </p:sp>
      <p:sp>
        <p:nvSpPr>
          <p:cNvPr id="6" name="object 6"/>
          <p:cNvSpPr txBox="1"/>
          <p:nvPr/>
        </p:nvSpPr>
        <p:spPr>
          <a:xfrm>
            <a:off x="4895938" y="1780911"/>
            <a:ext cx="3850468" cy="1009379"/>
          </a:xfrm>
          <a:prstGeom prst="rect">
            <a:avLst/>
          </a:prstGeom>
        </p:spPr>
        <p:txBody>
          <a:bodyPr vert="horz" wrap="square" lIns="0" tIns="12065" rIns="0" bIns="0" rtlCol="0">
            <a:spAutoFit/>
          </a:bodyPr>
          <a:lstStyle/>
          <a:p>
            <a:pPr marL="12700" marR="5080" algn="ctr">
              <a:lnSpc>
                <a:spcPct val="114999"/>
              </a:lnSpc>
              <a:spcBef>
                <a:spcPts val="95"/>
              </a:spcBef>
            </a:pPr>
            <a:r>
              <a:rPr sz="1400" i="1" spc="-95" dirty="0">
                <a:solidFill>
                  <a:srgbClr val="FCD94B"/>
                </a:solidFill>
                <a:latin typeface="Verdana"/>
                <a:cs typeface="Verdana"/>
              </a:rPr>
              <a:t>“</a:t>
            </a:r>
            <a:r>
              <a:rPr lang="vi-VN" sz="1400" i="1" spc="-95" dirty="0">
                <a:solidFill>
                  <a:srgbClr val="FCD94B"/>
                </a:solidFill>
                <a:latin typeface="Verdana"/>
                <a:cs typeface="Verdana"/>
              </a:rPr>
              <a:t> </a:t>
            </a:r>
            <a:r>
              <a:rPr lang="en-AU" sz="1400" i="1" spc="-95" dirty="0" err="1">
                <a:solidFill>
                  <a:srgbClr val="FCD94B"/>
                </a:solidFill>
                <a:latin typeface="Verdana"/>
                <a:cs typeface="Verdana"/>
              </a:rPr>
              <a:t>Sự</a:t>
            </a:r>
            <a:r>
              <a:rPr lang="en-AU" sz="1400" i="1" spc="-95" dirty="0">
                <a:solidFill>
                  <a:srgbClr val="FCD94B"/>
                </a:solidFill>
                <a:latin typeface="Verdana"/>
                <a:cs typeface="Verdana"/>
              </a:rPr>
              <a:t> </a:t>
            </a:r>
            <a:r>
              <a:rPr lang="vi-VN" sz="1400" i="1" spc="-95" dirty="0">
                <a:solidFill>
                  <a:srgbClr val="FCD94B"/>
                </a:solidFill>
                <a:latin typeface="Verdana"/>
                <a:cs typeface="Verdana"/>
              </a:rPr>
              <a:t>dao</a:t>
            </a:r>
            <a:r>
              <a:rPr lang="en-AU" sz="1400" i="1" spc="-95" dirty="0">
                <a:solidFill>
                  <a:srgbClr val="FCD94B"/>
                </a:solidFill>
                <a:latin typeface="Verdana"/>
                <a:cs typeface="Verdana"/>
              </a:rPr>
              <a:t> </a:t>
            </a:r>
            <a:r>
              <a:rPr lang="en-AU" sz="1400" i="1" spc="-95" dirty="0" err="1">
                <a:solidFill>
                  <a:srgbClr val="FCD94B"/>
                </a:solidFill>
                <a:latin typeface="Verdana"/>
                <a:cs typeface="Verdana"/>
              </a:rPr>
              <a:t>động</a:t>
            </a:r>
            <a:r>
              <a:rPr lang="en-AU" sz="1400" i="1" spc="-95" dirty="0">
                <a:solidFill>
                  <a:srgbClr val="FCD94B"/>
                </a:solidFill>
                <a:latin typeface="Verdana"/>
                <a:cs typeface="Verdana"/>
              </a:rPr>
              <a:t> </a:t>
            </a:r>
            <a:r>
              <a:rPr lang="vi-VN" sz="1400" i="1" spc="-95" dirty="0">
                <a:solidFill>
                  <a:srgbClr val="FCD94B"/>
                </a:solidFill>
                <a:latin typeface="Verdana"/>
                <a:cs typeface="Verdana"/>
              </a:rPr>
              <a:t>giá quá lớn </a:t>
            </a:r>
            <a:r>
              <a:rPr lang="en-AU" sz="1400" i="1" spc="-95" dirty="0" err="1">
                <a:solidFill>
                  <a:srgbClr val="FCD94B"/>
                </a:solidFill>
                <a:latin typeface="Verdana"/>
                <a:cs typeface="Verdana"/>
              </a:rPr>
              <a:t>của</a:t>
            </a:r>
            <a:r>
              <a:rPr lang="en-AU" sz="1400" i="1" spc="-95" dirty="0">
                <a:solidFill>
                  <a:srgbClr val="FCD94B"/>
                </a:solidFill>
                <a:latin typeface="Verdana"/>
                <a:cs typeface="Verdana"/>
              </a:rPr>
              <a:t> Bitcoin </a:t>
            </a:r>
            <a:r>
              <a:rPr lang="en-AU" sz="1400" i="1" spc="-95" dirty="0" err="1">
                <a:solidFill>
                  <a:srgbClr val="FCD94B"/>
                </a:solidFill>
                <a:latin typeface="Verdana"/>
                <a:cs typeface="Verdana"/>
              </a:rPr>
              <a:t>không</a:t>
            </a:r>
            <a:r>
              <a:rPr lang="en-AU" sz="1400" i="1" spc="-95" dirty="0">
                <a:solidFill>
                  <a:srgbClr val="FCD94B"/>
                </a:solidFill>
                <a:latin typeface="Verdana"/>
                <a:cs typeface="Verdana"/>
              </a:rPr>
              <a:t> </a:t>
            </a:r>
            <a:r>
              <a:rPr lang="en-AU" sz="1400" i="1" spc="-95" dirty="0" err="1">
                <a:solidFill>
                  <a:srgbClr val="FCD94B"/>
                </a:solidFill>
                <a:latin typeface="Verdana"/>
                <a:cs typeface="Verdana"/>
              </a:rPr>
              <a:t>hấp</a:t>
            </a:r>
            <a:r>
              <a:rPr lang="en-AU" sz="1400" i="1" spc="-95" dirty="0">
                <a:solidFill>
                  <a:srgbClr val="FCD94B"/>
                </a:solidFill>
                <a:latin typeface="Verdana"/>
                <a:cs typeface="Verdana"/>
              </a:rPr>
              <a:t> </a:t>
            </a:r>
            <a:r>
              <a:rPr lang="en-AU" sz="1400" i="1" spc="-95" dirty="0" err="1">
                <a:solidFill>
                  <a:srgbClr val="FCD94B"/>
                </a:solidFill>
                <a:latin typeface="Verdana"/>
                <a:cs typeface="Verdana"/>
              </a:rPr>
              <a:t>dẫn</a:t>
            </a:r>
            <a:r>
              <a:rPr lang="en-AU" sz="1400" i="1" spc="-95" dirty="0">
                <a:solidFill>
                  <a:srgbClr val="FCD94B"/>
                </a:solidFill>
                <a:latin typeface="Verdana"/>
                <a:cs typeface="Verdana"/>
              </a:rPr>
              <a:t> </a:t>
            </a:r>
            <a:r>
              <a:rPr lang="en-AU" sz="1400" i="1" spc="-95" dirty="0" err="1">
                <a:solidFill>
                  <a:srgbClr val="FCD94B"/>
                </a:solidFill>
                <a:latin typeface="Verdana"/>
                <a:cs typeface="Verdana"/>
              </a:rPr>
              <a:t>các</a:t>
            </a:r>
            <a:r>
              <a:rPr lang="en-AU" sz="1400" i="1" spc="-95" dirty="0">
                <a:solidFill>
                  <a:srgbClr val="FCD94B"/>
                </a:solidFill>
                <a:latin typeface="Verdana"/>
                <a:cs typeface="Verdana"/>
              </a:rPr>
              <a:t> </a:t>
            </a:r>
            <a:r>
              <a:rPr lang="vi-VN" sz="1400" i="1" spc="-95" dirty="0">
                <a:solidFill>
                  <a:srgbClr val="FCD94B"/>
                </a:solidFill>
                <a:latin typeface="Verdana"/>
                <a:cs typeface="Verdana"/>
              </a:rPr>
              <a:t>doanh nghiệp trong việc dự trữ vốn dưới dạng tài sản này t</a:t>
            </a:r>
            <a:r>
              <a:rPr lang="en-AU" sz="1400" i="1" spc="-95" dirty="0">
                <a:solidFill>
                  <a:srgbClr val="FCD94B"/>
                </a:solidFill>
                <a:latin typeface="Verdana"/>
                <a:cs typeface="Verdana"/>
              </a:rPr>
              <a:t>hay</a:t>
            </a:r>
            <a:r>
              <a:rPr lang="vi-VN" sz="1400" i="1" spc="-95" dirty="0">
                <a:solidFill>
                  <a:srgbClr val="FCD94B"/>
                </a:solidFill>
                <a:latin typeface="Verdana"/>
                <a:cs typeface="Verdana"/>
              </a:rPr>
              <a:t> vì bằng </a:t>
            </a:r>
            <a:r>
              <a:rPr lang="en-AU" sz="1400" i="1" spc="-95" dirty="0" err="1">
                <a:solidFill>
                  <a:srgbClr val="FCD94B"/>
                </a:solidFill>
                <a:latin typeface="Verdana"/>
                <a:cs typeface="Verdana"/>
              </a:rPr>
              <a:t>tiền</a:t>
            </a:r>
            <a:r>
              <a:rPr lang="en-AU" sz="1400" i="1" spc="-95" dirty="0">
                <a:solidFill>
                  <a:srgbClr val="FCD94B"/>
                </a:solidFill>
                <a:latin typeface="Verdana"/>
                <a:cs typeface="Verdana"/>
              </a:rPr>
              <a:t> </a:t>
            </a:r>
            <a:r>
              <a:rPr lang="en-AU" sz="1400" i="1" spc="-95" dirty="0" err="1">
                <a:solidFill>
                  <a:srgbClr val="FCD94B"/>
                </a:solidFill>
                <a:latin typeface="Verdana"/>
                <a:cs typeface="Verdana"/>
              </a:rPr>
              <a:t>mặt</a:t>
            </a:r>
            <a:r>
              <a:rPr lang="vi-VN" sz="1400" i="1" spc="-95" dirty="0">
                <a:solidFill>
                  <a:srgbClr val="FCD94B"/>
                </a:solidFill>
                <a:latin typeface="Verdana"/>
                <a:cs typeface="Verdana"/>
              </a:rPr>
              <a:t> (fiat)</a:t>
            </a:r>
            <a:r>
              <a:rPr lang="en-AU" sz="1400" i="1" spc="-95" dirty="0">
                <a:solidFill>
                  <a:srgbClr val="FCD94B"/>
                </a:solidFill>
                <a:latin typeface="Verdana"/>
                <a:cs typeface="Verdana"/>
              </a:rPr>
              <a:t>.</a:t>
            </a:r>
            <a:r>
              <a:rPr sz="1400" i="1" spc="-10" dirty="0">
                <a:solidFill>
                  <a:srgbClr val="FCD94B"/>
                </a:solidFill>
                <a:latin typeface="Verdana"/>
                <a:cs typeface="Verdana"/>
              </a:rPr>
              <a:t>"</a:t>
            </a:r>
            <a:endParaRPr sz="1400" dirty="0">
              <a:latin typeface="Verdana"/>
              <a:cs typeface="Verdana"/>
            </a:endParaRPr>
          </a:p>
          <a:p>
            <a:pPr marL="41275" algn="ctr">
              <a:lnSpc>
                <a:spcPct val="100000"/>
              </a:lnSpc>
              <a:spcBef>
                <a:spcPts val="250"/>
              </a:spcBef>
            </a:pPr>
            <a:r>
              <a:rPr sz="1400" b="1" dirty="0">
                <a:solidFill>
                  <a:srgbClr val="FCD94B"/>
                </a:solidFill>
                <a:latin typeface="Tahoma"/>
                <a:cs typeface="Tahoma"/>
              </a:rPr>
              <a:t>—</a:t>
            </a:r>
            <a:r>
              <a:rPr sz="1400" b="1" spc="-10" dirty="0">
                <a:solidFill>
                  <a:srgbClr val="FCD94B"/>
                </a:solidFill>
                <a:latin typeface="Tahoma"/>
                <a:cs typeface="Tahoma"/>
              </a:rPr>
              <a:t>Steve</a:t>
            </a:r>
            <a:r>
              <a:rPr sz="1400" b="1" spc="-25" dirty="0">
                <a:solidFill>
                  <a:srgbClr val="FCD94B"/>
                </a:solidFill>
                <a:latin typeface="Tahoma"/>
                <a:cs typeface="Tahoma"/>
              </a:rPr>
              <a:t> </a:t>
            </a:r>
            <a:r>
              <a:rPr sz="1400" b="1" spc="-20" dirty="0">
                <a:solidFill>
                  <a:srgbClr val="FCD94B"/>
                </a:solidFill>
                <a:latin typeface="Tahoma"/>
                <a:cs typeface="Tahoma"/>
              </a:rPr>
              <a:t>Hanke</a:t>
            </a:r>
            <a:endParaRPr sz="1400" dirty="0">
              <a:latin typeface="Tahoma"/>
              <a:cs typeface="Tahoma"/>
            </a:endParaRPr>
          </a:p>
        </p:txBody>
      </p:sp>
      <p:sp>
        <p:nvSpPr>
          <p:cNvPr id="7" name="object 7"/>
          <p:cNvSpPr txBox="1"/>
          <p:nvPr/>
        </p:nvSpPr>
        <p:spPr>
          <a:xfrm>
            <a:off x="5156837" y="3006125"/>
            <a:ext cx="3328670" cy="1257139"/>
          </a:xfrm>
          <a:prstGeom prst="rect">
            <a:avLst/>
          </a:prstGeom>
        </p:spPr>
        <p:txBody>
          <a:bodyPr vert="horz" wrap="square" lIns="0" tIns="12065" rIns="0" bIns="0" rtlCol="0">
            <a:spAutoFit/>
          </a:bodyPr>
          <a:lstStyle/>
          <a:p>
            <a:pPr marL="12700" marR="5080" algn="ctr">
              <a:lnSpc>
                <a:spcPct val="114999"/>
              </a:lnSpc>
              <a:spcBef>
                <a:spcPts val="95"/>
              </a:spcBef>
            </a:pPr>
            <a:r>
              <a:rPr sz="1400" i="1" spc="-70" dirty="0">
                <a:solidFill>
                  <a:srgbClr val="FCD94B"/>
                </a:solidFill>
                <a:latin typeface="Verdana"/>
                <a:cs typeface="Verdana"/>
              </a:rPr>
              <a:t>"</a:t>
            </a:r>
            <a:r>
              <a:rPr lang="vi-VN" sz="1400" i="1" spc="-70" dirty="0">
                <a:solidFill>
                  <a:srgbClr val="FCD94B"/>
                </a:solidFill>
                <a:latin typeface="Verdana"/>
                <a:cs typeface="Verdana"/>
              </a:rPr>
              <a:t> hiện tại vốn hóa thị trường Bitcoin đã tăng hơn 1 nghìn tỷ đô la, tốc độ tăng trưởng nhanh như vậy thì chỉ là có thể là sản xuất tiền giả</a:t>
            </a:r>
            <a:r>
              <a:rPr sz="1400" i="1" spc="-20" dirty="0">
                <a:solidFill>
                  <a:srgbClr val="FCD94B"/>
                </a:solidFill>
                <a:latin typeface="Verdana"/>
                <a:cs typeface="Verdana"/>
              </a:rPr>
              <a:t>,"</a:t>
            </a:r>
            <a:endParaRPr sz="1400" dirty="0">
              <a:latin typeface="Verdana"/>
              <a:cs typeface="Verdana"/>
            </a:endParaRPr>
          </a:p>
          <a:p>
            <a:pPr marL="635" algn="ctr">
              <a:lnSpc>
                <a:spcPct val="100000"/>
              </a:lnSpc>
              <a:spcBef>
                <a:spcPts val="250"/>
              </a:spcBef>
            </a:pPr>
            <a:r>
              <a:rPr sz="1400" b="1" dirty="0">
                <a:solidFill>
                  <a:srgbClr val="FCD94B"/>
                </a:solidFill>
                <a:latin typeface="Tahoma"/>
                <a:cs typeface="Tahoma"/>
              </a:rPr>
              <a:t>—Jeffrey</a:t>
            </a:r>
            <a:r>
              <a:rPr sz="1400" b="1" spc="5" dirty="0">
                <a:solidFill>
                  <a:srgbClr val="FCD94B"/>
                </a:solidFill>
                <a:latin typeface="Tahoma"/>
                <a:cs typeface="Tahoma"/>
              </a:rPr>
              <a:t> </a:t>
            </a:r>
            <a:r>
              <a:rPr sz="1400" b="1" spc="-10" dirty="0">
                <a:solidFill>
                  <a:srgbClr val="FCD94B"/>
                </a:solidFill>
                <a:latin typeface="Tahoma"/>
                <a:cs typeface="Tahoma"/>
              </a:rPr>
              <a:t>Sachs</a:t>
            </a:r>
            <a:endParaRPr sz="1400" dirty="0">
              <a:latin typeface="Tahoma"/>
              <a:cs typeface="Tahom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64596" y="1150350"/>
            <a:ext cx="4346575" cy="3466462"/>
          </a:xfrm>
          <a:prstGeom prst="rect">
            <a:avLst/>
          </a:prstGeom>
        </p:spPr>
        <p:txBody>
          <a:bodyPr vert="horz" wrap="square" lIns="0" tIns="12700" rIns="0" bIns="0" rtlCol="0">
            <a:spAutoFit/>
          </a:bodyPr>
          <a:lstStyle/>
          <a:p>
            <a:pPr marL="12700" marR="5080">
              <a:lnSpc>
                <a:spcPct val="114999"/>
              </a:lnSpc>
              <a:spcBef>
                <a:spcPts val="100"/>
              </a:spcBef>
            </a:pPr>
            <a:r>
              <a:rPr lang="vi-VN" sz="1300" dirty="0">
                <a:solidFill>
                  <a:srgbClr val="FFFFFF"/>
                </a:solidFill>
                <a:latin typeface="Verdana"/>
                <a:cs typeface="Verdana"/>
              </a:rPr>
              <a:t>Các giao dịch đã được xác nhận trên mạng Bitcoin cung cấp tính</a:t>
            </a:r>
            <a:r>
              <a:rPr lang="en-US" sz="1300" dirty="0">
                <a:solidFill>
                  <a:srgbClr val="FFFFFF"/>
                </a:solidFill>
                <a:latin typeface="Verdana"/>
                <a:cs typeface="Verdana"/>
              </a:rPr>
              <a:t> </a:t>
            </a:r>
            <a:r>
              <a:rPr lang="vi-VN" sz="1300" dirty="0">
                <a:solidFill>
                  <a:srgbClr val="FFFFFF"/>
                </a:solidFill>
                <a:latin typeface="Verdana"/>
                <a:cs typeface="Verdana"/>
              </a:rPr>
              <a:t>chắc chắn về mức độ xác thực đích đến của giao dịch vì vậy không thể được so sánh với hệ thống thanh toán truyền thống. Cũng vì vậy, phí giao dịch có thể tăng đột biến vào một số thời điểm do giới hạn xác nhận của mỗi khối dữ liệu, tuy thế mạng Bitcoin vẫn là phương thức thanh toán cực kỳ hiệu quả và tin cậy cho các giao dịch có giá trị lớn so với các kênh thanh toán khác.</a:t>
            </a:r>
            <a:endParaRPr lang="en-US" sz="1300" dirty="0">
              <a:solidFill>
                <a:srgbClr val="FFFFFF"/>
              </a:solidFill>
              <a:latin typeface="Verdana"/>
              <a:cs typeface="Verdana"/>
            </a:endParaRPr>
          </a:p>
          <a:p>
            <a:pPr marL="12700" marR="5080">
              <a:lnSpc>
                <a:spcPct val="114999"/>
              </a:lnSpc>
              <a:spcBef>
                <a:spcPts val="100"/>
              </a:spcBef>
            </a:pPr>
            <a:endParaRPr lang="vi-VN" sz="1300" dirty="0">
              <a:solidFill>
                <a:srgbClr val="FFFFFF"/>
              </a:solidFill>
              <a:latin typeface="Verdana"/>
              <a:cs typeface="Verdana"/>
            </a:endParaRPr>
          </a:p>
          <a:p>
            <a:pPr marL="12700" marR="5080">
              <a:lnSpc>
                <a:spcPct val="114999"/>
              </a:lnSpc>
              <a:spcBef>
                <a:spcPts val="100"/>
              </a:spcBef>
            </a:pPr>
            <a:r>
              <a:rPr lang="vi-VN" sz="1300" dirty="0">
                <a:solidFill>
                  <a:srgbClr val="FFFFFF"/>
                </a:solidFill>
                <a:latin typeface="Verdana"/>
                <a:cs typeface="Verdana"/>
              </a:rPr>
              <a:t>Các giao dịch nhỏ hơn (gồm cả giao dịch nhỏ lẻ) sẽ được hỗ trợ qua các mạng phụ (ví dụ như lightning, liquid hoặc các liên kết mạng liền kề) với phí giao dịch khá thấp so với phí giao dịch tại bất kỳ ngân hàng thương mại nào.</a:t>
            </a:r>
            <a:endParaRPr sz="1300" dirty="0">
              <a:latin typeface="Verdana"/>
              <a:cs typeface="Verdana"/>
            </a:endParaRPr>
          </a:p>
        </p:txBody>
      </p:sp>
      <p:sp>
        <p:nvSpPr>
          <p:cNvPr id="3" name="object 3"/>
          <p:cNvSpPr txBox="1">
            <a:spLocks noGrp="1"/>
          </p:cNvSpPr>
          <p:nvPr>
            <p:ph type="title"/>
          </p:nvPr>
        </p:nvSpPr>
        <p:spPr>
          <a:xfrm>
            <a:off x="571050" y="363303"/>
            <a:ext cx="3391350" cy="536044"/>
          </a:xfrm>
          <a:prstGeom prst="rect">
            <a:avLst/>
          </a:prstGeom>
        </p:spPr>
        <p:txBody>
          <a:bodyPr vert="horz" wrap="square" lIns="0" tIns="12700" rIns="0" bIns="0" rtlCol="0">
            <a:spAutoFit/>
          </a:bodyPr>
          <a:lstStyle/>
          <a:p>
            <a:pPr marL="12700" marR="5080">
              <a:lnSpc>
                <a:spcPct val="100000"/>
              </a:lnSpc>
              <a:spcBef>
                <a:spcPts val="100"/>
              </a:spcBef>
            </a:pPr>
            <a:r>
              <a:rPr lang="vi-VN" sz="3400" spc="-150" dirty="0">
                <a:solidFill>
                  <a:srgbClr val="FCD94B"/>
                </a:solidFill>
              </a:rPr>
              <a:t>PHÍ GIAO DỊCH</a:t>
            </a:r>
            <a:r>
              <a:rPr lang="vi-VN" sz="3400" spc="-150" dirty="0">
                <a:solidFill>
                  <a:srgbClr val="FFFFFF"/>
                </a:solidFill>
              </a:rPr>
              <a:t> CAO</a:t>
            </a:r>
            <a:endParaRPr sz="3400" spc="-150" dirty="0"/>
          </a:p>
        </p:txBody>
      </p:sp>
      <p:sp>
        <p:nvSpPr>
          <p:cNvPr id="4" name="object 4"/>
          <p:cNvSpPr txBox="1"/>
          <p:nvPr/>
        </p:nvSpPr>
        <p:spPr>
          <a:xfrm>
            <a:off x="5224700" y="3053544"/>
            <a:ext cx="3354704" cy="1558290"/>
          </a:xfrm>
          <a:prstGeom prst="rect">
            <a:avLst/>
          </a:prstGeom>
        </p:spPr>
        <p:txBody>
          <a:bodyPr vert="horz" wrap="square" lIns="0" tIns="12065" rIns="0" bIns="0" rtlCol="0">
            <a:spAutoFit/>
          </a:bodyPr>
          <a:lstStyle/>
          <a:p>
            <a:pPr marL="12700" marR="5080">
              <a:lnSpc>
                <a:spcPct val="114999"/>
              </a:lnSpc>
              <a:spcBef>
                <a:spcPts val="95"/>
              </a:spcBef>
            </a:pPr>
            <a:r>
              <a:rPr sz="1500" i="1" spc="-70" dirty="0">
                <a:solidFill>
                  <a:srgbClr val="FCD94B"/>
                </a:solidFill>
                <a:latin typeface="Verdana"/>
                <a:cs typeface="Verdana"/>
              </a:rPr>
              <a:t>“</a:t>
            </a:r>
            <a:r>
              <a:rPr lang="en-AU" sz="1500" i="1" spc="-70" dirty="0">
                <a:solidFill>
                  <a:srgbClr val="FCD94B"/>
                </a:solidFill>
                <a:latin typeface="Verdana"/>
                <a:cs typeface="Verdana"/>
              </a:rPr>
              <a:t>Trong </a:t>
            </a:r>
            <a:r>
              <a:rPr lang="en-AU" sz="1500" i="1" spc="-70" dirty="0" err="1">
                <a:solidFill>
                  <a:srgbClr val="FCD94B"/>
                </a:solidFill>
                <a:latin typeface="Verdana"/>
                <a:cs typeface="Verdana"/>
              </a:rPr>
              <a:t>khoảng</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từ</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tháng</a:t>
            </a:r>
            <a:r>
              <a:rPr lang="en-AU" sz="1500" i="1" spc="-70" dirty="0">
                <a:solidFill>
                  <a:srgbClr val="FCD94B"/>
                </a:solidFill>
                <a:latin typeface="Verdana"/>
                <a:cs typeface="Verdana"/>
              </a:rPr>
              <a:t> 10 </a:t>
            </a:r>
            <a:r>
              <a:rPr lang="en-AU" sz="1500" i="1" spc="-70" dirty="0" err="1">
                <a:solidFill>
                  <a:srgbClr val="FCD94B"/>
                </a:solidFill>
                <a:latin typeface="Verdana"/>
                <a:cs typeface="Verdana"/>
              </a:rPr>
              <a:t>năm</a:t>
            </a:r>
            <a:r>
              <a:rPr lang="en-AU" sz="1500" i="1" spc="-70" dirty="0">
                <a:solidFill>
                  <a:srgbClr val="FCD94B"/>
                </a:solidFill>
                <a:latin typeface="Verdana"/>
                <a:cs typeface="Verdana"/>
              </a:rPr>
              <a:t> 2010 </a:t>
            </a:r>
            <a:r>
              <a:rPr lang="en-AU" sz="1500" i="1" spc="-70" dirty="0" err="1">
                <a:solidFill>
                  <a:srgbClr val="FCD94B"/>
                </a:solidFill>
                <a:latin typeface="Verdana"/>
                <a:cs typeface="Verdana"/>
              </a:rPr>
              <a:t>đến</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tháng</a:t>
            </a:r>
            <a:r>
              <a:rPr lang="en-AU" sz="1500" i="1" spc="-70" dirty="0">
                <a:solidFill>
                  <a:srgbClr val="FCD94B"/>
                </a:solidFill>
                <a:latin typeface="Verdana"/>
                <a:cs typeface="Verdana"/>
              </a:rPr>
              <a:t> 7 </a:t>
            </a:r>
            <a:r>
              <a:rPr lang="en-AU" sz="1500" i="1" spc="-70" dirty="0" err="1">
                <a:solidFill>
                  <a:srgbClr val="FCD94B"/>
                </a:solidFill>
                <a:latin typeface="Verdana"/>
                <a:cs typeface="Verdana"/>
              </a:rPr>
              <a:t>năm</a:t>
            </a:r>
            <a:r>
              <a:rPr lang="en-AU" sz="1500" i="1" spc="-70" dirty="0">
                <a:solidFill>
                  <a:srgbClr val="FCD94B"/>
                </a:solidFill>
                <a:latin typeface="Verdana"/>
                <a:cs typeface="Verdana"/>
              </a:rPr>
              <a:t> 2021, </a:t>
            </a:r>
            <a:r>
              <a:rPr lang="en-AU" sz="1500" i="1" spc="-70" dirty="0" err="1">
                <a:solidFill>
                  <a:srgbClr val="FCD94B"/>
                </a:solidFill>
                <a:latin typeface="Verdana"/>
                <a:cs typeface="Verdana"/>
              </a:rPr>
              <a:t>phí</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giao</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dịch</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trung</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bình</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hàng</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ngày</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chiếm</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khoảng</a:t>
            </a:r>
            <a:r>
              <a:rPr lang="en-AU" sz="1500" i="1" spc="-70" dirty="0">
                <a:solidFill>
                  <a:srgbClr val="FCD94B"/>
                </a:solidFill>
                <a:latin typeface="Verdana"/>
                <a:cs typeface="Verdana"/>
              </a:rPr>
              <a:t> 0.02% </a:t>
            </a:r>
            <a:r>
              <a:rPr lang="en-AU" sz="1500" i="1" spc="-70" dirty="0" err="1">
                <a:solidFill>
                  <a:srgbClr val="FCD94B"/>
                </a:solidFill>
                <a:latin typeface="Verdana"/>
                <a:cs typeface="Verdana"/>
              </a:rPr>
              <a:t>giá</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trị</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của</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các</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giao</a:t>
            </a:r>
            <a:r>
              <a:rPr lang="en-AU" sz="1500" i="1" spc="-70" dirty="0">
                <a:solidFill>
                  <a:srgbClr val="FCD94B"/>
                </a:solidFill>
                <a:latin typeface="Verdana"/>
                <a:cs typeface="Verdana"/>
              </a:rPr>
              <a:t> </a:t>
            </a:r>
            <a:r>
              <a:rPr lang="en-AU" sz="1500" i="1" spc="-70" dirty="0" err="1">
                <a:solidFill>
                  <a:srgbClr val="FCD94B"/>
                </a:solidFill>
                <a:latin typeface="Verdana"/>
                <a:cs typeface="Verdana"/>
              </a:rPr>
              <a:t>dịch</a:t>
            </a:r>
            <a:r>
              <a:rPr sz="1500" i="1" spc="-10" dirty="0">
                <a:solidFill>
                  <a:srgbClr val="FCD94B"/>
                </a:solidFill>
                <a:latin typeface="Verdana"/>
                <a:cs typeface="Verdana"/>
              </a:rPr>
              <a:t>.”</a:t>
            </a:r>
            <a:endParaRPr sz="1500" dirty="0">
              <a:latin typeface="Verdana"/>
              <a:cs typeface="Verdana"/>
            </a:endParaRPr>
          </a:p>
          <a:p>
            <a:pPr marL="12700">
              <a:lnSpc>
                <a:spcPct val="100000"/>
              </a:lnSpc>
              <a:spcBef>
                <a:spcPts val="270"/>
              </a:spcBef>
            </a:pPr>
            <a:r>
              <a:rPr sz="1500" b="1" dirty="0">
                <a:solidFill>
                  <a:srgbClr val="FCD94B"/>
                </a:solidFill>
                <a:latin typeface="Tahoma"/>
                <a:cs typeface="Tahoma"/>
              </a:rPr>
              <a:t>—</a:t>
            </a:r>
            <a:r>
              <a:rPr sz="1500" b="1" spc="-10" dirty="0">
                <a:solidFill>
                  <a:srgbClr val="FCD94B"/>
                </a:solidFill>
                <a:latin typeface="Tahoma"/>
                <a:cs typeface="Tahoma"/>
              </a:rPr>
              <a:t>Saifedean</a:t>
            </a:r>
            <a:r>
              <a:rPr sz="1500" b="1" spc="-40" dirty="0">
                <a:solidFill>
                  <a:srgbClr val="FCD94B"/>
                </a:solidFill>
                <a:latin typeface="Tahoma"/>
                <a:cs typeface="Tahoma"/>
              </a:rPr>
              <a:t> </a:t>
            </a:r>
            <a:r>
              <a:rPr sz="1500" b="1" spc="-10" dirty="0">
                <a:solidFill>
                  <a:srgbClr val="FCD94B"/>
                </a:solidFill>
                <a:latin typeface="Tahoma"/>
                <a:cs typeface="Tahoma"/>
              </a:rPr>
              <a:t>Ammous</a:t>
            </a:r>
            <a:endParaRPr sz="1500" dirty="0">
              <a:latin typeface="Tahoma"/>
              <a:cs typeface="Tahoma"/>
            </a:endParaRPr>
          </a:p>
          <a:p>
            <a:pPr marL="12700">
              <a:lnSpc>
                <a:spcPct val="100000"/>
              </a:lnSpc>
              <a:spcBef>
                <a:spcPts val="280"/>
              </a:spcBef>
            </a:pPr>
            <a:r>
              <a:rPr sz="1200" spc="-55" dirty="0">
                <a:solidFill>
                  <a:srgbClr val="999999"/>
                </a:solidFill>
                <a:latin typeface="Verdana"/>
                <a:cs typeface="Verdana"/>
              </a:rPr>
              <a:t>(The</a:t>
            </a:r>
            <a:r>
              <a:rPr sz="1200" spc="-80" dirty="0">
                <a:solidFill>
                  <a:srgbClr val="999999"/>
                </a:solidFill>
                <a:latin typeface="Verdana"/>
                <a:cs typeface="Verdana"/>
              </a:rPr>
              <a:t> </a:t>
            </a:r>
            <a:r>
              <a:rPr sz="1200" spc="-45" dirty="0">
                <a:solidFill>
                  <a:srgbClr val="999999"/>
                </a:solidFill>
                <a:latin typeface="Verdana"/>
                <a:cs typeface="Verdana"/>
              </a:rPr>
              <a:t>Fiat</a:t>
            </a:r>
            <a:r>
              <a:rPr sz="1200" spc="-75" dirty="0">
                <a:solidFill>
                  <a:srgbClr val="999999"/>
                </a:solidFill>
                <a:latin typeface="Verdana"/>
                <a:cs typeface="Verdana"/>
              </a:rPr>
              <a:t> </a:t>
            </a:r>
            <a:r>
              <a:rPr sz="1200" spc="-10" dirty="0">
                <a:solidFill>
                  <a:srgbClr val="999999"/>
                </a:solidFill>
                <a:latin typeface="Verdana"/>
                <a:cs typeface="Verdana"/>
              </a:rPr>
              <a:t>Standard)</a:t>
            </a:r>
            <a:endParaRPr sz="1200" dirty="0">
              <a:latin typeface="Verdana"/>
              <a:cs typeface="Verdana"/>
            </a:endParaRPr>
          </a:p>
        </p:txBody>
      </p:sp>
      <p:pic>
        <p:nvPicPr>
          <p:cNvPr id="5" name="object 5"/>
          <p:cNvPicPr/>
          <p:nvPr/>
        </p:nvPicPr>
        <p:blipFill>
          <a:blip r:embed="rId2" cstate="print"/>
          <a:stretch>
            <a:fillRect/>
          </a:stretch>
        </p:blipFill>
        <p:spPr>
          <a:xfrm>
            <a:off x="5608800" y="482500"/>
            <a:ext cx="2286050" cy="2286050"/>
          </a:xfrm>
          <a:prstGeom prst="rect">
            <a:avLst/>
          </a:prstGeom>
        </p:spPr>
      </p:pic>
      <p:sp>
        <p:nvSpPr>
          <p:cNvPr id="6" name="object 6"/>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36374" y="2419350"/>
            <a:ext cx="4316625" cy="2217979"/>
          </a:xfrm>
          <a:prstGeom prst="rect">
            <a:avLst/>
          </a:prstGeom>
        </p:spPr>
        <p:txBody>
          <a:bodyPr vert="horz" wrap="square" lIns="0" tIns="12700" rIns="0" bIns="0" rtlCol="0">
            <a:spAutoFit/>
          </a:bodyPr>
          <a:lstStyle/>
          <a:p>
            <a:pPr marL="12700" marR="5080">
              <a:lnSpc>
                <a:spcPct val="114999"/>
              </a:lnSpc>
              <a:spcBef>
                <a:spcPts val="100"/>
              </a:spcBef>
            </a:pPr>
            <a:r>
              <a:rPr lang="vi-VN" sz="1400" dirty="0">
                <a:solidFill>
                  <a:srgbClr val="FFFFFF"/>
                </a:solidFill>
                <a:latin typeface="Verdana"/>
                <a:cs typeface="Verdana"/>
              </a:rPr>
              <a:t>Phê bình tiêu cực về chiến lược này thì không khác gi đổ lỗi cho việc tiết kiệm (để dành thay vì chi tiêu). Nếu đổi tiết kiệm thành tích trữ, thì chỉ trích đó đồng nghĩa với việc ủng hộ cho việc chi tiêu thoải mái từ lương tháng mà không cần tiết kiệm. Nên nhớ là bất kỳ khoản đầu tư đáng kể nào cũng đều đòi hỏi tiết kiệm vốn trước khi triển khai đầu tư (hay ít nhất là đó là điều kiện trước khi ngân hàng cho vay tiền)</a:t>
            </a:r>
            <a:r>
              <a:rPr sz="1400" dirty="0">
                <a:solidFill>
                  <a:srgbClr val="FFFFFF"/>
                </a:solidFill>
                <a:latin typeface="Verdana"/>
                <a:cs typeface="Verdana"/>
              </a:rPr>
              <a:t>.</a:t>
            </a:r>
            <a:endParaRPr sz="1400" dirty="0">
              <a:latin typeface="Verdana"/>
              <a:cs typeface="Verdana"/>
            </a:endParaRPr>
          </a:p>
        </p:txBody>
      </p:sp>
      <p:sp>
        <p:nvSpPr>
          <p:cNvPr id="3" name="object 3"/>
          <p:cNvSpPr txBox="1">
            <a:spLocks noGrp="1"/>
          </p:cNvSpPr>
          <p:nvPr>
            <p:ph type="title"/>
          </p:nvPr>
        </p:nvSpPr>
        <p:spPr>
          <a:xfrm>
            <a:off x="636375" y="-37726"/>
            <a:ext cx="4469025" cy="2337499"/>
          </a:xfrm>
          <a:prstGeom prst="rect">
            <a:avLst/>
          </a:prstGeom>
        </p:spPr>
        <p:txBody>
          <a:bodyPr vert="horz" wrap="square" lIns="0" tIns="368300" rIns="0" bIns="0" rtlCol="0">
            <a:spAutoFit/>
          </a:bodyPr>
          <a:lstStyle/>
          <a:p>
            <a:pPr marL="23495">
              <a:lnSpc>
                <a:spcPct val="100000"/>
              </a:lnSpc>
              <a:spcBef>
                <a:spcPts val="2900"/>
              </a:spcBef>
            </a:pPr>
            <a:r>
              <a:rPr lang="vi-VN" sz="4300" spc="-385" dirty="0">
                <a:solidFill>
                  <a:srgbClr val="FFFFFF"/>
                </a:solidFill>
              </a:rPr>
              <a:t>SẼ BỊ </a:t>
            </a:r>
            <a:r>
              <a:rPr lang="vi-VN" sz="4300" spc="-600" dirty="0">
                <a:solidFill>
                  <a:srgbClr val="FCD94B"/>
                </a:solidFill>
              </a:rPr>
              <a:t>GOM HÀNG</a:t>
            </a:r>
            <a:endParaRPr sz="4300" dirty="0"/>
          </a:p>
          <a:p>
            <a:pPr marL="12700" marR="5080">
              <a:lnSpc>
                <a:spcPct val="114999"/>
              </a:lnSpc>
              <a:spcBef>
                <a:spcPts val="660"/>
              </a:spcBef>
            </a:pPr>
            <a:r>
              <a:rPr lang="vi-VN" sz="1400" dirty="0">
                <a:solidFill>
                  <a:srgbClr val="FFFFFF"/>
                </a:solidFill>
                <a:latin typeface="Verdana"/>
                <a:cs typeface="Verdana"/>
              </a:rPr>
              <a:t>Chiến lược đầu tư thường được sử dụng trong thời đại sử dụng đòn bẩy tài chính giá rẻ là tích trữ tiền/tài sản có giá, điều này khiến những người giữ Bitcoin không muốn bán mà chỉ đơn giản là ôm tài sản và đợi giá trị của nó tăng lên</a:t>
            </a:r>
            <a:r>
              <a:rPr sz="1400" dirty="0">
                <a:solidFill>
                  <a:srgbClr val="FFFFFF"/>
                </a:solidFill>
                <a:latin typeface="Verdana"/>
                <a:cs typeface="Verdana"/>
              </a:rPr>
              <a:t>.</a:t>
            </a:r>
            <a:endParaRPr sz="1400" dirty="0">
              <a:latin typeface="Verdana"/>
              <a:cs typeface="Verdana"/>
            </a:endParaRPr>
          </a:p>
        </p:txBody>
      </p:sp>
      <p:sp>
        <p:nvSpPr>
          <p:cNvPr id="4" name="object 4"/>
          <p:cNvSpPr txBox="1"/>
          <p:nvPr/>
        </p:nvSpPr>
        <p:spPr>
          <a:xfrm>
            <a:off x="5181600" y="2843728"/>
            <a:ext cx="3688401" cy="1742144"/>
          </a:xfrm>
          <a:prstGeom prst="rect">
            <a:avLst/>
          </a:prstGeom>
        </p:spPr>
        <p:txBody>
          <a:bodyPr vert="horz" wrap="square" lIns="0" tIns="15875" rIns="0" bIns="0" rtlCol="0">
            <a:spAutoFit/>
          </a:bodyPr>
          <a:lstStyle/>
          <a:p>
            <a:pPr marL="12700" marR="40005">
              <a:lnSpc>
                <a:spcPct val="100000"/>
              </a:lnSpc>
              <a:spcBef>
                <a:spcPts val="125"/>
              </a:spcBef>
            </a:pPr>
            <a:r>
              <a:rPr sz="1400" i="1" spc="-40" dirty="0">
                <a:solidFill>
                  <a:srgbClr val="FCD94B"/>
                </a:solidFill>
                <a:latin typeface="Verdana"/>
                <a:cs typeface="Verdana"/>
              </a:rPr>
              <a:t>“</a:t>
            </a:r>
            <a:r>
              <a:rPr lang="vi-VN" sz="1400" i="1" spc="-40" dirty="0">
                <a:solidFill>
                  <a:srgbClr val="FCD94B"/>
                </a:solidFill>
                <a:latin typeface="Verdana"/>
                <a:cs typeface="Verdana"/>
              </a:rPr>
              <a:t>Đa số mọi người giữ tiền để bảo hiểm cho sự không ổn định trong tương lai của họ</a:t>
            </a:r>
            <a:r>
              <a:rPr sz="1400" i="1" spc="-10" dirty="0">
                <a:solidFill>
                  <a:srgbClr val="FCD94B"/>
                </a:solidFill>
                <a:latin typeface="Verdana"/>
                <a:cs typeface="Verdana"/>
              </a:rPr>
              <a:t>.</a:t>
            </a:r>
            <a:endParaRPr sz="1400" dirty="0">
              <a:latin typeface="Verdana"/>
              <a:cs typeface="Verdana"/>
            </a:endParaRPr>
          </a:p>
          <a:p>
            <a:pPr marL="12700" marR="5080">
              <a:lnSpc>
                <a:spcPct val="100000"/>
              </a:lnSpc>
              <a:spcBef>
                <a:spcPts val="1680"/>
              </a:spcBef>
            </a:pPr>
            <a:r>
              <a:rPr lang="vi-VN" sz="1400" i="1" spc="-55" dirty="0">
                <a:solidFill>
                  <a:srgbClr val="FCD94B"/>
                </a:solidFill>
                <a:latin typeface="Verdana"/>
                <a:cs typeface="Verdana"/>
              </a:rPr>
              <a:t>Hiểu một cách chính xác thì việc tích trữ bitcoin chính là việc sử dụng bitcoin. Tất cả bitcoin đều luôn thuộc sở hữu của ai đó, các thanh toán chỉ làm thay đổi chủ sở hữu.</a:t>
            </a:r>
            <a:r>
              <a:rPr sz="1400" i="1" spc="-20" dirty="0">
                <a:solidFill>
                  <a:srgbClr val="FCD94B"/>
                </a:solidFill>
                <a:latin typeface="Verdana"/>
                <a:cs typeface="Verdana"/>
              </a:rPr>
              <a:t>”</a:t>
            </a:r>
            <a:endParaRPr sz="1400" dirty="0">
              <a:latin typeface="Verdana"/>
              <a:cs typeface="Verdana"/>
            </a:endParaRPr>
          </a:p>
          <a:p>
            <a:pPr marL="12700">
              <a:lnSpc>
                <a:spcPct val="100000"/>
              </a:lnSpc>
            </a:pPr>
            <a:r>
              <a:rPr sz="1400" b="1" spc="-25" dirty="0">
                <a:solidFill>
                  <a:srgbClr val="FCD94B"/>
                </a:solidFill>
                <a:latin typeface="Tahoma"/>
                <a:cs typeface="Tahoma"/>
              </a:rPr>
              <a:t>—</a:t>
            </a:r>
            <a:r>
              <a:rPr sz="1400" b="1" spc="-20" dirty="0">
                <a:solidFill>
                  <a:srgbClr val="FCD94B"/>
                </a:solidFill>
                <a:latin typeface="Tahoma"/>
                <a:cs typeface="Tahoma"/>
              </a:rPr>
              <a:t>Pierre</a:t>
            </a:r>
            <a:r>
              <a:rPr sz="1400" b="1" spc="-70" dirty="0">
                <a:solidFill>
                  <a:srgbClr val="FCD94B"/>
                </a:solidFill>
                <a:latin typeface="Tahoma"/>
                <a:cs typeface="Tahoma"/>
              </a:rPr>
              <a:t> </a:t>
            </a:r>
            <a:r>
              <a:rPr sz="1400" b="1" spc="-10" dirty="0">
                <a:solidFill>
                  <a:srgbClr val="FCD94B"/>
                </a:solidFill>
                <a:latin typeface="Tahoma"/>
                <a:cs typeface="Tahoma"/>
              </a:rPr>
              <a:t>Rochard</a:t>
            </a:r>
            <a:endParaRPr sz="1400" dirty="0">
              <a:latin typeface="Tahoma"/>
              <a:cs typeface="Tahoma"/>
            </a:endParaRPr>
          </a:p>
        </p:txBody>
      </p:sp>
      <p:pic>
        <p:nvPicPr>
          <p:cNvPr id="5" name="object 5"/>
          <p:cNvPicPr/>
          <p:nvPr/>
        </p:nvPicPr>
        <p:blipFill>
          <a:blip r:embed="rId2" cstate="print"/>
          <a:stretch>
            <a:fillRect/>
          </a:stretch>
        </p:blipFill>
        <p:spPr>
          <a:xfrm>
            <a:off x="5922750" y="483125"/>
            <a:ext cx="2266950" cy="2266950"/>
          </a:xfrm>
          <a:prstGeom prst="rect">
            <a:avLst/>
          </a:prstGeom>
        </p:spPr>
      </p:pic>
      <p:sp>
        <p:nvSpPr>
          <p:cNvPr id="6" name="object 6"/>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2">
            <a:extLst>
              <a:ext uri="{FF2B5EF4-FFF2-40B4-BE49-F238E27FC236}">
                <a16:creationId xmlns:a16="http://schemas.microsoft.com/office/drawing/2014/main" id="{92BCD483-5CFB-EF15-5006-6937ADE65843}"/>
              </a:ext>
            </a:extLst>
          </p:cNvPr>
          <p:cNvSpPr txBox="1">
            <a:spLocks/>
          </p:cNvSpPr>
          <p:nvPr/>
        </p:nvSpPr>
        <p:spPr>
          <a:xfrm>
            <a:off x="2485869" y="82752"/>
            <a:ext cx="2057400" cy="713860"/>
          </a:xfrm>
          <a:prstGeom prst="rect">
            <a:avLst/>
          </a:prstGeom>
        </p:spPr>
        <p:txBody>
          <a:bodyPr vert="horz" wrap="square" lIns="0" tIns="97356" rIns="0" bIns="0" rtlCol="0">
            <a:spAutoFit/>
          </a:bodyPr>
          <a:lstStyle>
            <a:lvl1pPr>
              <a:defRPr sz="4200" b="0" i="0">
                <a:solidFill>
                  <a:srgbClr val="7F6000"/>
                </a:solidFill>
                <a:latin typeface="Calibri"/>
                <a:ea typeface="+mj-ea"/>
                <a:cs typeface="Calibri"/>
              </a:defRPr>
            </a:lvl1pPr>
          </a:lstStyle>
          <a:p>
            <a:pPr marL="163195">
              <a:spcBef>
                <a:spcPts val="100"/>
              </a:spcBef>
            </a:pPr>
            <a:r>
              <a:rPr lang="vi-VN" sz="4000" spc="-300" dirty="0">
                <a:solidFill>
                  <a:srgbClr val="CC6600"/>
                </a:solidFill>
              </a:rPr>
              <a:t>SAO CHÉP</a:t>
            </a:r>
            <a:endParaRPr lang="vi-VN" spc="-300" dirty="0">
              <a:solidFill>
                <a:srgbClr val="CC6600"/>
              </a:solidFill>
            </a:endParaRPr>
          </a:p>
        </p:txBody>
      </p:sp>
      <p:sp>
        <p:nvSpPr>
          <p:cNvPr id="2" name="object 2"/>
          <p:cNvSpPr txBox="1">
            <a:spLocks noGrp="1"/>
          </p:cNvSpPr>
          <p:nvPr>
            <p:ph type="title"/>
          </p:nvPr>
        </p:nvSpPr>
        <p:spPr>
          <a:xfrm>
            <a:off x="457975" y="231032"/>
            <a:ext cx="4342625" cy="744638"/>
          </a:xfrm>
          <a:prstGeom prst="rect">
            <a:avLst/>
          </a:prstGeom>
        </p:spPr>
        <p:txBody>
          <a:bodyPr vert="horz" wrap="square" lIns="0" tIns="97356" rIns="0" bIns="0" rtlCol="0">
            <a:spAutoFit/>
          </a:bodyPr>
          <a:lstStyle/>
          <a:p>
            <a:pPr marL="163195">
              <a:lnSpc>
                <a:spcPct val="100000"/>
              </a:lnSpc>
              <a:spcBef>
                <a:spcPts val="100"/>
              </a:spcBef>
            </a:pPr>
            <a:r>
              <a:rPr lang="vi-VN" spc="-300" dirty="0">
                <a:solidFill>
                  <a:srgbClr val="FFFFFF"/>
                </a:solidFill>
              </a:rPr>
              <a:t>CÓ THỂ BỊ </a:t>
            </a:r>
            <a:r>
              <a:rPr lang="vi-VN" sz="4000" spc="-300" dirty="0">
                <a:solidFill>
                  <a:srgbClr val="FCD94B"/>
                </a:solidFill>
              </a:rPr>
              <a:t>SAO CHÉP</a:t>
            </a:r>
            <a:endParaRPr sz="4200" spc="-300" dirty="0"/>
          </a:p>
        </p:txBody>
      </p:sp>
      <p:pic>
        <p:nvPicPr>
          <p:cNvPr id="3" name="object 3"/>
          <p:cNvPicPr/>
          <p:nvPr/>
        </p:nvPicPr>
        <p:blipFill>
          <a:blip r:embed="rId2" cstate="print"/>
          <a:stretch>
            <a:fillRect/>
          </a:stretch>
        </p:blipFill>
        <p:spPr>
          <a:xfrm>
            <a:off x="5479400" y="1706312"/>
            <a:ext cx="3664599" cy="3437187"/>
          </a:xfrm>
          <a:prstGeom prst="rect">
            <a:avLst/>
          </a:prstGeom>
        </p:spPr>
      </p:pic>
      <p:sp>
        <p:nvSpPr>
          <p:cNvPr id="4" name="object 4"/>
          <p:cNvSpPr txBox="1"/>
          <p:nvPr/>
        </p:nvSpPr>
        <p:spPr>
          <a:xfrm>
            <a:off x="533400" y="3288161"/>
            <a:ext cx="5029200" cy="1470274"/>
          </a:xfrm>
          <a:prstGeom prst="rect">
            <a:avLst/>
          </a:prstGeom>
        </p:spPr>
        <p:txBody>
          <a:bodyPr vert="horz" wrap="square" lIns="0" tIns="15875" rIns="0" bIns="0" rtlCol="0">
            <a:spAutoFit/>
          </a:bodyPr>
          <a:lstStyle/>
          <a:p>
            <a:pPr marL="12700" marR="76200" algn="just">
              <a:lnSpc>
                <a:spcPct val="100000"/>
              </a:lnSpc>
              <a:spcBef>
                <a:spcPts val="1620"/>
              </a:spcBef>
            </a:pPr>
            <a:r>
              <a:rPr sz="1350" i="1" dirty="0">
                <a:solidFill>
                  <a:srgbClr val="FCD94B"/>
                </a:solidFill>
                <a:latin typeface="Verdana"/>
                <a:cs typeface="Verdana"/>
              </a:rPr>
              <a:t>“</a:t>
            </a:r>
            <a:r>
              <a:rPr lang="vi-VN" sz="1350" i="1" dirty="0">
                <a:solidFill>
                  <a:srgbClr val="FCD94B"/>
                </a:solidFill>
                <a:latin typeface="Verdana"/>
                <a:cs typeface="Verdana"/>
              </a:rPr>
              <a:t>Mã nguồn mở là một hiện tượng tích cực trong xã hội. Các giải pháp điều được xây dựng trong một cộng đồng mở. Các giải pháp phát triển đều nhận được sự phê bình và điều đó bảo đảm cho tính bảo mật của toàn mạng lưới. Bitcoin Core có lẽ là một trong những mã nguồn được kiểm tra thường xuyên và kỹ nhất trên thế giới</a:t>
            </a:r>
            <a:r>
              <a:rPr sz="1350" i="1" dirty="0">
                <a:solidFill>
                  <a:srgbClr val="FCD94B"/>
                </a:solidFill>
                <a:latin typeface="Verdana"/>
                <a:cs typeface="Verdana"/>
              </a:rPr>
              <a:t>.”</a:t>
            </a:r>
            <a:endParaRPr sz="1350" dirty="0">
              <a:latin typeface="Verdana"/>
              <a:cs typeface="Verdana"/>
            </a:endParaRPr>
          </a:p>
          <a:p>
            <a:pPr marL="12700">
              <a:lnSpc>
                <a:spcPct val="100000"/>
              </a:lnSpc>
            </a:pPr>
            <a:r>
              <a:rPr sz="1350" b="1" i="1" dirty="0">
                <a:solidFill>
                  <a:srgbClr val="FCD94B"/>
                </a:solidFill>
                <a:latin typeface="Verdana"/>
                <a:cs typeface="Verdana"/>
              </a:rPr>
              <a:t>—@BTCSchellingPt</a:t>
            </a:r>
            <a:endParaRPr sz="1350" dirty="0">
              <a:latin typeface="Verdana"/>
              <a:cs typeface="Verdana"/>
            </a:endParaRPr>
          </a:p>
        </p:txBody>
      </p:sp>
      <p:sp>
        <p:nvSpPr>
          <p:cNvPr id="5" name="object 5"/>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
        <p:nvSpPr>
          <p:cNvPr id="7" name="object 4">
            <a:extLst>
              <a:ext uri="{FF2B5EF4-FFF2-40B4-BE49-F238E27FC236}">
                <a16:creationId xmlns:a16="http://schemas.microsoft.com/office/drawing/2014/main" id="{307F855A-BCFC-B415-5861-1E1245E05AEE}"/>
              </a:ext>
            </a:extLst>
          </p:cNvPr>
          <p:cNvSpPr txBox="1"/>
          <p:nvPr/>
        </p:nvSpPr>
        <p:spPr>
          <a:xfrm>
            <a:off x="533400" y="975670"/>
            <a:ext cx="8001000" cy="431528"/>
          </a:xfrm>
          <a:prstGeom prst="rect">
            <a:avLst/>
          </a:prstGeom>
        </p:spPr>
        <p:txBody>
          <a:bodyPr vert="horz" wrap="square" lIns="0" tIns="15875" rIns="0" bIns="0" rtlCol="0">
            <a:spAutoFit/>
          </a:bodyPr>
          <a:lstStyle/>
          <a:p>
            <a:pPr marL="12700" marR="5080">
              <a:lnSpc>
                <a:spcPct val="100000"/>
              </a:lnSpc>
              <a:spcBef>
                <a:spcPts val="125"/>
              </a:spcBef>
            </a:pPr>
            <a:r>
              <a:rPr lang="en-AU" sz="1350" b="1" dirty="0" err="1">
                <a:solidFill>
                  <a:srgbClr val="B7B7B7"/>
                </a:solidFill>
                <a:latin typeface="Tahoma"/>
                <a:cs typeface="Tahoma"/>
              </a:rPr>
              <a:t>Nhà</a:t>
            </a:r>
            <a:r>
              <a:rPr lang="en-AU" sz="1350" b="1" dirty="0">
                <a:solidFill>
                  <a:srgbClr val="B7B7B7"/>
                </a:solidFill>
                <a:latin typeface="Tahoma"/>
                <a:cs typeface="Tahoma"/>
              </a:rPr>
              <a:t> </a:t>
            </a:r>
            <a:r>
              <a:rPr lang="en-AU" sz="1350" b="1" dirty="0" err="1">
                <a:solidFill>
                  <a:srgbClr val="B7B7B7"/>
                </a:solidFill>
                <a:latin typeface="Tahoma"/>
                <a:cs typeface="Tahoma"/>
              </a:rPr>
              <a:t>phê</a:t>
            </a:r>
            <a:r>
              <a:rPr lang="en-AU" sz="1350" b="1" dirty="0">
                <a:solidFill>
                  <a:srgbClr val="B7B7B7"/>
                </a:solidFill>
                <a:latin typeface="Tahoma"/>
                <a:cs typeface="Tahoma"/>
              </a:rPr>
              <a:t> </a:t>
            </a:r>
            <a:r>
              <a:rPr lang="en-AU" sz="1350" b="1" dirty="0" err="1">
                <a:solidFill>
                  <a:srgbClr val="B7B7B7"/>
                </a:solidFill>
                <a:latin typeface="Tahoma"/>
                <a:cs typeface="Tahoma"/>
              </a:rPr>
              <a:t>bình</a:t>
            </a:r>
            <a:r>
              <a:rPr lang="en-AU" sz="1350" b="1" dirty="0">
                <a:solidFill>
                  <a:srgbClr val="B7B7B7"/>
                </a:solidFill>
                <a:latin typeface="Tahoma"/>
                <a:cs typeface="Tahoma"/>
              </a:rPr>
              <a:t>: </a:t>
            </a:r>
            <a:r>
              <a:rPr lang="en-AU" sz="1350" dirty="0">
                <a:solidFill>
                  <a:srgbClr val="B7B7B7"/>
                </a:solidFill>
                <a:latin typeface="Tahoma"/>
                <a:cs typeface="Tahoma"/>
              </a:rPr>
              <a:t>Bitcoin </a:t>
            </a:r>
            <a:r>
              <a:rPr lang="en-AU" sz="1350" dirty="0" err="1">
                <a:solidFill>
                  <a:srgbClr val="B7B7B7"/>
                </a:solidFill>
                <a:latin typeface="Tahoma"/>
                <a:cs typeface="Tahoma"/>
              </a:rPr>
              <a:t>không</a:t>
            </a:r>
            <a:r>
              <a:rPr lang="en-AU" sz="1350" dirty="0">
                <a:solidFill>
                  <a:srgbClr val="B7B7B7"/>
                </a:solidFill>
                <a:latin typeface="Tahoma"/>
                <a:cs typeface="Tahoma"/>
              </a:rPr>
              <a:t> </a:t>
            </a:r>
            <a:r>
              <a:rPr lang="en-AU" sz="1350" dirty="0" err="1">
                <a:solidFill>
                  <a:srgbClr val="B7B7B7"/>
                </a:solidFill>
                <a:latin typeface="Tahoma"/>
                <a:cs typeface="Tahoma"/>
              </a:rPr>
              <a:t>hiếm</a:t>
            </a:r>
            <a:r>
              <a:rPr lang="en-AU" sz="1350" dirty="0">
                <a:solidFill>
                  <a:srgbClr val="B7B7B7"/>
                </a:solidFill>
                <a:latin typeface="Tahoma"/>
                <a:cs typeface="Tahoma"/>
              </a:rPr>
              <a:t> </a:t>
            </a:r>
            <a:r>
              <a:rPr lang="en-AU" sz="1350" dirty="0" err="1">
                <a:solidFill>
                  <a:srgbClr val="B7B7B7"/>
                </a:solidFill>
                <a:latin typeface="Tahoma"/>
                <a:cs typeface="Tahoma"/>
              </a:rPr>
              <a:t>bởi</a:t>
            </a:r>
            <a:r>
              <a:rPr lang="en-AU" sz="1350" dirty="0">
                <a:solidFill>
                  <a:srgbClr val="B7B7B7"/>
                </a:solidFill>
                <a:latin typeface="Tahoma"/>
                <a:cs typeface="Tahoma"/>
              </a:rPr>
              <a:t> </a:t>
            </a:r>
            <a:r>
              <a:rPr lang="en-AU" sz="1350" dirty="0" err="1">
                <a:solidFill>
                  <a:srgbClr val="B7B7B7"/>
                </a:solidFill>
                <a:latin typeface="Tahoma"/>
                <a:cs typeface="Tahoma"/>
              </a:rPr>
              <a:t>vì</a:t>
            </a:r>
            <a:r>
              <a:rPr lang="en-AU" sz="1350" dirty="0">
                <a:solidFill>
                  <a:srgbClr val="B7B7B7"/>
                </a:solidFill>
                <a:latin typeface="Tahoma"/>
                <a:cs typeface="Tahoma"/>
              </a:rPr>
              <a:t> </a:t>
            </a:r>
            <a:r>
              <a:rPr lang="en-AU" sz="1350" dirty="0" err="1">
                <a:solidFill>
                  <a:srgbClr val="B7B7B7"/>
                </a:solidFill>
                <a:latin typeface="Tahoma"/>
                <a:cs typeface="Tahoma"/>
              </a:rPr>
              <a:t>có</a:t>
            </a:r>
            <a:r>
              <a:rPr lang="en-AU" sz="1350" dirty="0">
                <a:solidFill>
                  <a:srgbClr val="B7B7B7"/>
                </a:solidFill>
                <a:latin typeface="Tahoma"/>
                <a:cs typeface="Tahoma"/>
              </a:rPr>
              <a:t> </a:t>
            </a:r>
            <a:r>
              <a:rPr lang="en-AU" sz="1350" dirty="0" err="1">
                <a:solidFill>
                  <a:srgbClr val="B7B7B7"/>
                </a:solidFill>
                <a:latin typeface="Tahoma"/>
                <a:cs typeface="Tahoma"/>
              </a:rPr>
              <a:t>hàng</a:t>
            </a:r>
            <a:r>
              <a:rPr lang="en-AU" sz="1350" dirty="0">
                <a:solidFill>
                  <a:srgbClr val="B7B7B7"/>
                </a:solidFill>
                <a:latin typeface="Tahoma"/>
                <a:cs typeface="Tahoma"/>
              </a:rPr>
              <a:t> </a:t>
            </a:r>
            <a:r>
              <a:rPr lang="en-AU" sz="1350" dirty="0" err="1">
                <a:solidFill>
                  <a:srgbClr val="B7B7B7"/>
                </a:solidFill>
                <a:latin typeface="Tahoma"/>
                <a:cs typeface="Tahoma"/>
              </a:rPr>
              <a:t>nghìn</a:t>
            </a:r>
            <a:r>
              <a:rPr lang="en-AU" sz="1350" dirty="0">
                <a:solidFill>
                  <a:srgbClr val="B7B7B7"/>
                </a:solidFill>
                <a:latin typeface="Tahoma"/>
                <a:cs typeface="Tahoma"/>
              </a:rPr>
              <a:t> </a:t>
            </a:r>
            <a:r>
              <a:rPr lang="en-AU" sz="1350" dirty="0" err="1">
                <a:solidFill>
                  <a:srgbClr val="B7B7B7"/>
                </a:solidFill>
                <a:latin typeface="Tahoma"/>
                <a:cs typeface="Tahoma"/>
              </a:rPr>
              <a:t>loại</a:t>
            </a:r>
            <a:r>
              <a:rPr lang="en-AU" sz="1350" dirty="0">
                <a:solidFill>
                  <a:srgbClr val="B7B7B7"/>
                </a:solidFill>
                <a:latin typeface="Tahoma"/>
                <a:cs typeface="Tahoma"/>
              </a:rPr>
              <a:t> </a:t>
            </a:r>
            <a:r>
              <a:rPr lang="en-AU" sz="1350" dirty="0" err="1">
                <a:solidFill>
                  <a:srgbClr val="B7B7B7"/>
                </a:solidFill>
                <a:latin typeface="Tahoma"/>
                <a:cs typeface="Tahoma"/>
              </a:rPr>
              <a:t>tiền</a:t>
            </a:r>
            <a:r>
              <a:rPr lang="en-AU" sz="1350" dirty="0">
                <a:solidFill>
                  <a:srgbClr val="B7B7B7"/>
                </a:solidFill>
                <a:latin typeface="Tahoma"/>
                <a:cs typeface="Tahoma"/>
              </a:rPr>
              <a:t> </a:t>
            </a:r>
            <a:r>
              <a:rPr lang="en-AU" sz="1350" dirty="0" err="1">
                <a:solidFill>
                  <a:srgbClr val="B7B7B7"/>
                </a:solidFill>
                <a:latin typeface="Tahoma"/>
                <a:cs typeface="Tahoma"/>
              </a:rPr>
              <a:t>điện</a:t>
            </a:r>
            <a:r>
              <a:rPr lang="en-AU" sz="1350" dirty="0">
                <a:solidFill>
                  <a:srgbClr val="B7B7B7"/>
                </a:solidFill>
                <a:latin typeface="Tahoma"/>
                <a:cs typeface="Tahoma"/>
              </a:rPr>
              <a:t> </a:t>
            </a:r>
            <a:r>
              <a:rPr lang="en-AU" sz="1350" dirty="0" err="1">
                <a:solidFill>
                  <a:srgbClr val="B7B7B7"/>
                </a:solidFill>
                <a:latin typeface="Tahoma"/>
                <a:cs typeface="Tahoma"/>
              </a:rPr>
              <a:t>tử</a:t>
            </a:r>
            <a:r>
              <a:rPr lang="en-AU" sz="1350" dirty="0">
                <a:solidFill>
                  <a:srgbClr val="B7B7B7"/>
                </a:solidFill>
                <a:latin typeface="Tahoma"/>
                <a:cs typeface="Tahoma"/>
              </a:rPr>
              <a:t> </a:t>
            </a:r>
            <a:r>
              <a:rPr lang="en-AU" sz="1350" dirty="0" err="1">
                <a:solidFill>
                  <a:srgbClr val="B7B7B7"/>
                </a:solidFill>
                <a:latin typeface="Tahoma"/>
                <a:cs typeface="Tahoma"/>
              </a:rPr>
              <a:t>khác</a:t>
            </a:r>
            <a:r>
              <a:rPr lang="en-AU" sz="1350" dirty="0">
                <a:solidFill>
                  <a:srgbClr val="B7B7B7"/>
                </a:solidFill>
                <a:latin typeface="Tahoma"/>
                <a:cs typeface="Tahoma"/>
              </a:rPr>
              <a:t> </a:t>
            </a:r>
            <a:r>
              <a:rPr lang="en-AU" sz="1350" dirty="0" err="1">
                <a:solidFill>
                  <a:srgbClr val="B7B7B7"/>
                </a:solidFill>
                <a:latin typeface="Tahoma"/>
                <a:cs typeface="Tahoma"/>
              </a:rPr>
              <a:t>và</a:t>
            </a:r>
            <a:r>
              <a:rPr lang="en-AU" sz="1350" dirty="0">
                <a:solidFill>
                  <a:srgbClr val="B7B7B7"/>
                </a:solidFill>
                <a:latin typeface="Tahoma"/>
                <a:cs typeface="Tahoma"/>
              </a:rPr>
              <a:t> </a:t>
            </a:r>
            <a:r>
              <a:rPr lang="vi-VN" sz="1350" dirty="0">
                <a:solidFill>
                  <a:srgbClr val="B7B7B7"/>
                </a:solidFill>
                <a:latin typeface="Tahoma"/>
                <a:cs typeface="Tahoma"/>
              </a:rPr>
              <a:t>chưa kể</a:t>
            </a:r>
            <a:r>
              <a:rPr lang="en-AU" sz="1350" dirty="0">
                <a:solidFill>
                  <a:srgbClr val="B7B7B7"/>
                </a:solidFill>
                <a:latin typeface="Tahoma"/>
                <a:cs typeface="Tahoma"/>
              </a:rPr>
              <a:t>, </a:t>
            </a:r>
            <a:r>
              <a:rPr lang="en-AU" sz="1350" dirty="0" err="1">
                <a:solidFill>
                  <a:srgbClr val="B7B7B7"/>
                </a:solidFill>
                <a:latin typeface="Tahoma"/>
                <a:cs typeface="Tahoma"/>
              </a:rPr>
              <a:t>bất</a:t>
            </a:r>
            <a:r>
              <a:rPr lang="en-AU" sz="1350" dirty="0">
                <a:solidFill>
                  <a:srgbClr val="B7B7B7"/>
                </a:solidFill>
                <a:latin typeface="Tahoma"/>
                <a:cs typeface="Tahoma"/>
              </a:rPr>
              <a:t> </a:t>
            </a:r>
            <a:r>
              <a:rPr lang="en-AU" sz="1350" dirty="0" err="1">
                <a:solidFill>
                  <a:srgbClr val="B7B7B7"/>
                </a:solidFill>
                <a:latin typeface="Tahoma"/>
                <a:cs typeface="Tahoma"/>
              </a:rPr>
              <a:t>kỳ</a:t>
            </a:r>
            <a:r>
              <a:rPr lang="en-AU" sz="1350" dirty="0">
                <a:solidFill>
                  <a:srgbClr val="B7B7B7"/>
                </a:solidFill>
                <a:latin typeface="Tahoma"/>
                <a:cs typeface="Tahoma"/>
              </a:rPr>
              <a:t> ai </a:t>
            </a:r>
            <a:r>
              <a:rPr lang="en-AU" sz="1350" dirty="0" err="1">
                <a:solidFill>
                  <a:srgbClr val="B7B7B7"/>
                </a:solidFill>
                <a:latin typeface="Tahoma"/>
                <a:cs typeface="Tahoma"/>
              </a:rPr>
              <a:t>cũng</a:t>
            </a:r>
            <a:r>
              <a:rPr lang="en-AU" sz="1350" dirty="0">
                <a:solidFill>
                  <a:srgbClr val="B7B7B7"/>
                </a:solidFill>
                <a:latin typeface="Tahoma"/>
                <a:cs typeface="Tahoma"/>
              </a:rPr>
              <a:t> </a:t>
            </a:r>
            <a:r>
              <a:rPr lang="en-AU" sz="1350" dirty="0" err="1">
                <a:solidFill>
                  <a:srgbClr val="B7B7B7"/>
                </a:solidFill>
                <a:latin typeface="Tahoma"/>
                <a:cs typeface="Tahoma"/>
              </a:rPr>
              <a:t>có</a:t>
            </a:r>
            <a:r>
              <a:rPr lang="en-AU" sz="1350" dirty="0">
                <a:solidFill>
                  <a:srgbClr val="B7B7B7"/>
                </a:solidFill>
                <a:latin typeface="Tahoma"/>
                <a:cs typeface="Tahoma"/>
              </a:rPr>
              <a:t> </a:t>
            </a:r>
            <a:r>
              <a:rPr lang="en-AU" sz="1350" dirty="0" err="1">
                <a:solidFill>
                  <a:srgbClr val="B7B7B7"/>
                </a:solidFill>
                <a:latin typeface="Tahoma"/>
                <a:cs typeface="Tahoma"/>
              </a:rPr>
              <a:t>thể</a:t>
            </a:r>
            <a:r>
              <a:rPr lang="en-AU" sz="1350" dirty="0">
                <a:solidFill>
                  <a:srgbClr val="B7B7B7"/>
                </a:solidFill>
                <a:latin typeface="Tahoma"/>
                <a:cs typeface="Tahoma"/>
              </a:rPr>
              <a:t> </a:t>
            </a:r>
            <a:r>
              <a:rPr lang="en-AU" sz="1350" dirty="0" err="1">
                <a:solidFill>
                  <a:srgbClr val="B7B7B7"/>
                </a:solidFill>
                <a:latin typeface="Tahoma"/>
                <a:cs typeface="Tahoma"/>
              </a:rPr>
              <a:t>sao</a:t>
            </a:r>
            <a:r>
              <a:rPr lang="en-AU" sz="1350" dirty="0">
                <a:solidFill>
                  <a:srgbClr val="B7B7B7"/>
                </a:solidFill>
                <a:latin typeface="Tahoma"/>
                <a:cs typeface="Tahoma"/>
              </a:rPr>
              <a:t> </a:t>
            </a:r>
            <a:r>
              <a:rPr lang="en-AU" sz="1350" dirty="0" err="1">
                <a:solidFill>
                  <a:srgbClr val="B7B7B7"/>
                </a:solidFill>
                <a:latin typeface="Tahoma"/>
                <a:cs typeface="Tahoma"/>
              </a:rPr>
              <a:t>chép</a:t>
            </a:r>
            <a:r>
              <a:rPr lang="en-AU" sz="1350" dirty="0">
                <a:solidFill>
                  <a:srgbClr val="B7B7B7"/>
                </a:solidFill>
                <a:latin typeface="Tahoma"/>
                <a:cs typeface="Tahoma"/>
              </a:rPr>
              <a:t> </a:t>
            </a:r>
            <a:r>
              <a:rPr lang="vi-VN" sz="1350" dirty="0">
                <a:solidFill>
                  <a:srgbClr val="B7B7B7"/>
                </a:solidFill>
                <a:latin typeface="Tahoma"/>
                <a:cs typeface="Tahoma"/>
              </a:rPr>
              <a:t>các phần mềm này để</a:t>
            </a:r>
            <a:r>
              <a:rPr lang="en-AU" sz="1350" dirty="0">
                <a:solidFill>
                  <a:srgbClr val="B7B7B7"/>
                </a:solidFill>
                <a:latin typeface="Tahoma"/>
                <a:cs typeface="Tahoma"/>
              </a:rPr>
              <a:t> </a:t>
            </a:r>
            <a:r>
              <a:rPr lang="en-AU" sz="1350" dirty="0" err="1">
                <a:solidFill>
                  <a:srgbClr val="B7B7B7"/>
                </a:solidFill>
                <a:latin typeface="Tahoma"/>
                <a:cs typeface="Tahoma"/>
              </a:rPr>
              <a:t>tạo</a:t>
            </a:r>
            <a:r>
              <a:rPr lang="en-AU" sz="1350" dirty="0">
                <a:solidFill>
                  <a:srgbClr val="B7B7B7"/>
                </a:solidFill>
                <a:latin typeface="Tahoma"/>
                <a:cs typeface="Tahoma"/>
              </a:rPr>
              <a:t> </a:t>
            </a:r>
            <a:r>
              <a:rPr lang="en-AU" sz="1350" dirty="0" err="1">
                <a:solidFill>
                  <a:srgbClr val="B7B7B7"/>
                </a:solidFill>
                <a:latin typeface="Tahoma"/>
                <a:cs typeface="Tahoma"/>
              </a:rPr>
              <a:t>ra</a:t>
            </a:r>
            <a:r>
              <a:rPr lang="en-AU" sz="1350" dirty="0">
                <a:solidFill>
                  <a:srgbClr val="B7B7B7"/>
                </a:solidFill>
                <a:latin typeface="Tahoma"/>
                <a:cs typeface="Tahoma"/>
              </a:rPr>
              <a:t> </a:t>
            </a:r>
            <a:r>
              <a:rPr lang="en-AU" sz="1350" dirty="0" err="1">
                <a:solidFill>
                  <a:srgbClr val="B7B7B7"/>
                </a:solidFill>
                <a:latin typeface="Tahoma"/>
                <a:cs typeface="Tahoma"/>
              </a:rPr>
              <a:t>phiên</a:t>
            </a:r>
            <a:r>
              <a:rPr lang="en-AU" sz="1350" dirty="0">
                <a:solidFill>
                  <a:srgbClr val="B7B7B7"/>
                </a:solidFill>
                <a:latin typeface="Tahoma"/>
                <a:cs typeface="Tahoma"/>
              </a:rPr>
              <a:t> </a:t>
            </a:r>
            <a:r>
              <a:rPr lang="en-AU" sz="1350" dirty="0" err="1">
                <a:solidFill>
                  <a:srgbClr val="B7B7B7"/>
                </a:solidFill>
                <a:latin typeface="Tahoma"/>
                <a:cs typeface="Tahoma"/>
              </a:rPr>
              <a:t>bản</a:t>
            </a:r>
            <a:r>
              <a:rPr lang="en-AU" sz="1350" dirty="0">
                <a:solidFill>
                  <a:srgbClr val="B7B7B7"/>
                </a:solidFill>
                <a:latin typeface="Tahoma"/>
                <a:cs typeface="Tahoma"/>
              </a:rPr>
              <a:t> </a:t>
            </a:r>
            <a:r>
              <a:rPr lang="en-AU" sz="1350" dirty="0" err="1">
                <a:solidFill>
                  <a:srgbClr val="B7B7B7"/>
                </a:solidFill>
                <a:latin typeface="Tahoma"/>
                <a:cs typeface="Tahoma"/>
              </a:rPr>
              <a:t>riêng</a:t>
            </a:r>
            <a:r>
              <a:rPr lang="en-AU" sz="1350" dirty="0">
                <a:solidFill>
                  <a:srgbClr val="B7B7B7"/>
                </a:solidFill>
                <a:latin typeface="Tahoma"/>
                <a:cs typeface="Tahoma"/>
              </a:rPr>
              <a:t> </a:t>
            </a:r>
            <a:r>
              <a:rPr lang="en-AU" sz="1350" dirty="0" err="1">
                <a:solidFill>
                  <a:srgbClr val="B7B7B7"/>
                </a:solidFill>
                <a:latin typeface="Tahoma"/>
                <a:cs typeface="Tahoma"/>
              </a:rPr>
              <a:t>của</a:t>
            </a:r>
            <a:r>
              <a:rPr lang="en-AU" sz="1350" dirty="0">
                <a:solidFill>
                  <a:srgbClr val="B7B7B7"/>
                </a:solidFill>
                <a:latin typeface="Tahoma"/>
                <a:cs typeface="Tahoma"/>
              </a:rPr>
              <a:t> </a:t>
            </a:r>
            <a:r>
              <a:rPr lang="en-AU" sz="1350" dirty="0" err="1">
                <a:solidFill>
                  <a:srgbClr val="B7B7B7"/>
                </a:solidFill>
                <a:latin typeface="Tahoma"/>
                <a:cs typeface="Tahoma"/>
              </a:rPr>
              <a:t>mình</a:t>
            </a:r>
            <a:r>
              <a:rPr lang="en-AU" sz="1350" dirty="0">
                <a:solidFill>
                  <a:srgbClr val="B7B7B7"/>
                </a:solidFill>
                <a:latin typeface="Tahoma"/>
                <a:cs typeface="Tahoma"/>
              </a:rPr>
              <a:t>.</a:t>
            </a:r>
            <a:endParaRPr sz="1350" dirty="0">
              <a:latin typeface="Verdana"/>
              <a:cs typeface="Verdana"/>
            </a:endParaRPr>
          </a:p>
        </p:txBody>
      </p:sp>
      <p:sp>
        <p:nvSpPr>
          <p:cNvPr id="8" name="object 4">
            <a:extLst>
              <a:ext uri="{FF2B5EF4-FFF2-40B4-BE49-F238E27FC236}">
                <a16:creationId xmlns:a16="http://schemas.microsoft.com/office/drawing/2014/main" id="{ED5614FA-0781-9C11-52E9-024B411D77CD}"/>
              </a:ext>
            </a:extLst>
          </p:cNvPr>
          <p:cNvSpPr txBox="1"/>
          <p:nvPr/>
        </p:nvSpPr>
        <p:spPr>
          <a:xfrm>
            <a:off x="533400" y="1508668"/>
            <a:ext cx="6019800" cy="1678023"/>
          </a:xfrm>
          <a:prstGeom prst="rect">
            <a:avLst/>
          </a:prstGeom>
        </p:spPr>
        <p:txBody>
          <a:bodyPr vert="horz" wrap="square" lIns="0" tIns="15875" rIns="0" bIns="0" rtlCol="0">
            <a:spAutoFit/>
          </a:bodyPr>
          <a:lstStyle/>
          <a:p>
            <a:pPr marL="12700" marR="66040">
              <a:lnSpc>
                <a:spcPct val="100000"/>
              </a:lnSpc>
              <a:spcBef>
                <a:spcPts val="1620"/>
              </a:spcBef>
            </a:pPr>
            <a:r>
              <a:rPr lang="vi-VN" sz="1350" dirty="0">
                <a:solidFill>
                  <a:srgbClr val="FFFFFF"/>
                </a:solidFill>
                <a:latin typeface="Verdana"/>
                <a:cs typeface="Verdana"/>
              </a:rPr>
              <a:t>Bitcoin là một phần mềm mã nguồn mở dùng để dịch chuyển giá trị. Đúng là bất kỳ ai cũng có thể sao chép và phát triển một phiên bản phần mềm giống hệt Bitcoin. Nhưng họ không thể sao chép hoặc mang theo tất cả các tính chất và sự phát triển của mạng lưới như là sức mạnh mã hóa từ các thiết bị chuyên dụng, người dùng, người sản xuất, máy chủ, các sản phẩm và dịch vụ liên quan. Bitcoin thu hút vốn đầu tư và người dùng chính vì sự minh bạch, nhất quán trong quá trình phát triển chặt chẽ của mạng lưới.</a:t>
            </a:r>
            <a:endParaRPr sz="1350" dirty="0">
              <a:latin typeface="Verdana"/>
              <a:cs typeface="Verdan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949025" y="897524"/>
            <a:ext cx="4195445" cy="3900804"/>
            <a:chOff x="4949025" y="897524"/>
            <a:chExt cx="4195445" cy="3900804"/>
          </a:xfrm>
        </p:grpSpPr>
        <p:sp>
          <p:nvSpPr>
            <p:cNvPr id="3" name="object 3"/>
            <p:cNvSpPr/>
            <p:nvPr/>
          </p:nvSpPr>
          <p:spPr>
            <a:xfrm>
              <a:off x="6302874" y="897524"/>
              <a:ext cx="2841625" cy="3096895"/>
            </a:xfrm>
            <a:custGeom>
              <a:avLst/>
              <a:gdLst/>
              <a:ahLst/>
              <a:cxnLst/>
              <a:rect l="l" t="t" r="r" b="b"/>
              <a:pathLst>
                <a:path w="2841625" h="3096895">
                  <a:moveTo>
                    <a:pt x="0" y="0"/>
                  </a:moveTo>
                  <a:lnTo>
                    <a:pt x="2841124" y="0"/>
                  </a:lnTo>
                  <a:lnTo>
                    <a:pt x="2841124" y="3096599"/>
                  </a:lnTo>
                  <a:lnTo>
                    <a:pt x="0" y="3096599"/>
                  </a:lnTo>
                  <a:lnTo>
                    <a:pt x="0" y="0"/>
                  </a:lnTo>
                  <a:close/>
                </a:path>
              </a:pathLst>
            </a:custGeom>
            <a:solidFill>
              <a:srgbClr val="FCD94B">
                <a:alpha val="72068"/>
              </a:srgbClr>
            </a:solidFill>
          </p:spPr>
          <p:txBody>
            <a:bodyPr wrap="square" lIns="0" tIns="0" rIns="0" bIns="0" rtlCol="0"/>
            <a:lstStyle/>
            <a:p>
              <a:endParaRPr/>
            </a:p>
          </p:txBody>
        </p:sp>
        <p:pic>
          <p:nvPicPr>
            <p:cNvPr id="4" name="object 4"/>
            <p:cNvPicPr/>
            <p:nvPr/>
          </p:nvPicPr>
          <p:blipFill>
            <a:blip r:embed="rId2" cstate="print"/>
            <a:stretch>
              <a:fillRect/>
            </a:stretch>
          </p:blipFill>
          <p:spPr>
            <a:xfrm>
              <a:off x="4949025" y="1436100"/>
              <a:ext cx="3252599" cy="3361825"/>
            </a:xfrm>
            <a:prstGeom prst="rect">
              <a:avLst/>
            </a:prstGeom>
          </p:spPr>
        </p:pic>
      </p:grpSp>
      <p:sp>
        <p:nvSpPr>
          <p:cNvPr id="5" name="object 5"/>
          <p:cNvSpPr txBox="1">
            <a:spLocks noGrp="1"/>
          </p:cNvSpPr>
          <p:nvPr>
            <p:ph type="title"/>
          </p:nvPr>
        </p:nvSpPr>
        <p:spPr>
          <a:xfrm>
            <a:off x="788225" y="1112210"/>
            <a:ext cx="4393375" cy="474489"/>
          </a:xfrm>
          <a:prstGeom prst="rect">
            <a:avLst/>
          </a:prstGeom>
        </p:spPr>
        <p:txBody>
          <a:bodyPr vert="horz" wrap="square" lIns="0" tIns="12700" rIns="0" bIns="0" rtlCol="0">
            <a:spAutoFit/>
          </a:bodyPr>
          <a:lstStyle/>
          <a:p>
            <a:pPr marL="12700">
              <a:lnSpc>
                <a:spcPct val="100000"/>
              </a:lnSpc>
              <a:spcBef>
                <a:spcPts val="100"/>
              </a:spcBef>
            </a:pPr>
            <a:r>
              <a:rPr lang="vi-VN" sz="3000" dirty="0">
                <a:solidFill>
                  <a:srgbClr val="FCD94B"/>
                </a:solidFill>
              </a:rPr>
              <a:t>TRỞ THÀNH</a:t>
            </a:r>
            <a:r>
              <a:rPr sz="3000" dirty="0">
                <a:solidFill>
                  <a:srgbClr val="FFFFFF"/>
                </a:solidFill>
              </a:rPr>
              <a:t> BITCOINER</a:t>
            </a:r>
            <a:endParaRPr sz="3000" dirty="0"/>
          </a:p>
        </p:txBody>
      </p:sp>
      <p:sp>
        <p:nvSpPr>
          <p:cNvPr id="6" name="object 6"/>
          <p:cNvSpPr txBox="1"/>
          <p:nvPr/>
        </p:nvSpPr>
        <p:spPr>
          <a:xfrm>
            <a:off x="788226" y="1790897"/>
            <a:ext cx="4160800" cy="2698687"/>
          </a:xfrm>
          <a:prstGeom prst="rect">
            <a:avLst/>
          </a:prstGeom>
        </p:spPr>
        <p:txBody>
          <a:bodyPr vert="horz" wrap="square" lIns="0" tIns="12700" rIns="0" bIns="0" rtlCol="0">
            <a:spAutoFit/>
          </a:bodyPr>
          <a:lstStyle/>
          <a:p>
            <a:pPr marL="12700" marR="551815">
              <a:lnSpc>
                <a:spcPct val="114999"/>
              </a:lnSpc>
              <a:spcBef>
                <a:spcPts val="100"/>
              </a:spcBef>
            </a:pPr>
            <a:r>
              <a:rPr lang="vi-VN" sz="1400" dirty="0">
                <a:solidFill>
                  <a:srgbClr val="FFFFFF"/>
                </a:solidFill>
                <a:latin typeface="Verdana"/>
                <a:cs typeface="Verdana"/>
              </a:rPr>
              <a:t>Để </a:t>
            </a:r>
            <a:r>
              <a:rPr lang="en-AU" sz="1400" dirty="0" err="1">
                <a:solidFill>
                  <a:srgbClr val="FFFFFF"/>
                </a:solidFill>
                <a:latin typeface="Verdana"/>
                <a:cs typeface="Verdana"/>
              </a:rPr>
              <a:t>nghĩ</a:t>
            </a:r>
            <a:r>
              <a:rPr lang="en-AU" sz="1400" dirty="0">
                <a:solidFill>
                  <a:srgbClr val="FFFFFF"/>
                </a:solidFill>
                <a:latin typeface="Verdana"/>
                <a:cs typeface="Verdana"/>
              </a:rPr>
              <a:t> </a:t>
            </a:r>
            <a:r>
              <a:rPr lang="en-AU" sz="1400" dirty="0" err="1">
                <a:solidFill>
                  <a:srgbClr val="FFFFFF"/>
                </a:solidFill>
                <a:latin typeface="Verdana"/>
                <a:cs typeface="Verdana"/>
              </a:rPr>
              <a:t>ra</a:t>
            </a:r>
            <a:r>
              <a:rPr lang="en-AU" sz="1400" dirty="0">
                <a:solidFill>
                  <a:srgbClr val="FFFFFF"/>
                </a:solidFill>
                <a:latin typeface="Verdana"/>
                <a:cs typeface="Verdana"/>
              </a:rPr>
              <a:t> 100 </a:t>
            </a:r>
            <a:r>
              <a:rPr lang="en-AU" sz="1400" dirty="0" err="1">
                <a:solidFill>
                  <a:srgbClr val="FFFFFF"/>
                </a:solidFill>
                <a:latin typeface="Verdana"/>
                <a:cs typeface="Verdana"/>
              </a:rPr>
              <a:t>lý</a:t>
            </a:r>
            <a:r>
              <a:rPr lang="en-AU" sz="1400" dirty="0">
                <a:solidFill>
                  <a:srgbClr val="FFFFFF"/>
                </a:solidFill>
                <a:latin typeface="Verdana"/>
                <a:cs typeface="Verdana"/>
              </a:rPr>
              <a:t> do </a:t>
            </a:r>
            <a:r>
              <a:rPr lang="en-AU" sz="1400" dirty="0" err="1">
                <a:solidFill>
                  <a:srgbClr val="FFFFFF"/>
                </a:solidFill>
                <a:latin typeface="Verdana"/>
                <a:cs typeface="Verdana"/>
              </a:rPr>
              <a:t>tại</a:t>
            </a:r>
            <a:r>
              <a:rPr lang="en-AU" sz="1400" dirty="0">
                <a:solidFill>
                  <a:srgbClr val="FFFFFF"/>
                </a:solidFill>
                <a:latin typeface="Verdana"/>
                <a:cs typeface="Verdana"/>
              </a:rPr>
              <a:t> </a:t>
            </a:r>
            <a:r>
              <a:rPr lang="en-AU" sz="1400" dirty="0" err="1">
                <a:solidFill>
                  <a:srgbClr val="FFFFFF"/>
                </a:solidFill>
                <a:latin typeface="Verdana"/>
                <a:cs typeface="Verdana"/>
              </a:rPr>
              <a:t>sao</a:t>
            </a:r>
            <a:r>
              <a:rPr lang="en-AU" sz="1400" dirty="0">
                <a:solidFill>
                  <a:srgbClr val="FFFFFF"/>
                </a:solidFill>
                <a:latin typeface="Verdana"/>
                <a:cs typeface="Verdana"/>
              </a:rPr>
              <a:t> Bitcoin </a:t>
            </a:r>
            <a:r>
              <a:rPr lang="en-AU" sz="1400" dirty="0" err="1">
                <a:solidFill>
                  <a:srgbClr val="FFFFFF"/>
                </a:solidFill>
                <a:latin typeface="Verdana"/>
                <a:cs typeface="Verdana"/>
              </a:rPr>
              <a:t>sẽ</a:t>
            </a:r>
            <a:r>
              <a:rPr lang="en-AU" sz="1400" dirty="0">
                <a:solidFill>
                  <a:srgbClr val="FFFFFF"/>
                </a:solidFill>
                <a:latin typeface="Verdana"/>
                <a:cs typeface="Verdana"/>
              </a:rPr>
              <a:t> </a:t>
            </a:r>
            <a:r>
              <a:rPr lang="en-AU" sz="1400" dirty="0" err="1">
                <a:solidFill>
                  <a:srgbClr val="FFFFFF"/>
                </a:solidFill>
                <a:latin typeface="Verdana"/>
                <a:cs typeface="Verdana"/>
              </a:rPr>
              <a:t>thất</a:t>
            </a:r>
            <a:r>
              <a:rPr lang="en-AU" sz="1400" dirty="0">
                <a:solidFill>
                  <a:srgbClr val="FFFFFF"/>
                </a:solidFill>
                <a:latin typeface="Verdana"/>
                <a:cs typeface="Verdana"/>
              </a:rPr>
              <a:t> </a:t>
            </a:r>
            <a:r>
              <a:rPr lang="en-AU" sz="1400" dirty="0" err="1">
                <a:solidFill>
                  <a:srgbClr val="FFFFFF"/>
                </a:solidFill>
                <a:latin typeface="Verdana"/>
                <a:cs typeface="Verdana"/>
              </a:rPr>
              <a:t>bại</a:t>
            </a:r>
            <a:r>
              <a:rPr lang="vi-VN" sz="1400" dirty="0">
                <a:solidFill>
                  <a:srgbClr val="FFFFFF"/>
                </a:solidFill>
                <a:latin typeface="Verdana"/>
                <a:cs typeface="Verdana"/>
              </a:rPr>
              <a:t> thì không cần nhiều chất xám</a:t>
            </a:r>
            <a:r>
              <a:rPr sz="1400" dirty="0">
                <a:solidFill>
                  <a:srgbClr val="FFFFFF"/>
                </a:solidFill>
                <a:latin typeface="Verdana"/>
                <a:cs typeface="Verdana"/>
              </a:rPr>
              <a:t>.</a:t>
            </a:r>
            <a:endParaRPr sz="1400" dirty="0">
              <a:latin typeface="Verdana"/>
              <a:cs typeface="Verdana"/>
            </a:endParaRPr>
          </a:p>
          <a:p>
            <a:pPr>
              <a:lnSpc>
                <a:spcPct val="100000"/>
              </a:lnSpc>
              <a:spcBef>
                <a:spcPts val="229"/>
              </a:spcBef>
            </a:pPr>
            <a:endParaRPr sz="1400" dirty="0">
              <a:latin typeface="Verdana"/>
              <a:cs typeface="Verdana"/>
            </a:endParaRPr>
          </a:p>
          <a:p>
            <a:pPr marL="12700" marR="5080">
              <a:lnSpc>
                <a:spcPct val="114999"/>
              </a:lnSpc>
            </a:pPr>
            <a:r>
              <a:rPr lang="vi-VN" sz="1400" dirty="0">
                <a:solidFill>
                  <a:srgbClr val="FFFFFF"/>
                </a:solidFill>
                <a:latin typeface="Verdana"/>
                <a:cs typeface="Verdana"/>
              </a:rPr>
              <a:t>Nhưng để tư duy phân tích độc lập và để hệ thống hóa tìm câu trả lời cho tất cả những lý do này, từng lý do một, từ những nguyên tắc cơ bản, đòi hỏi lòng trung thực và sự hăng say tìm tòi học hỏi.</a:t>
            </a:r>
            <a:endParaRPr sz="1400" dirty="0">
              <a:latin typeface="Verdana"/>
              <a:cs typeface="Verdana"/>
            </a:endParaRPr>
          </a:p>
          <a:p>
            <a:pPr>
              <a:lnSpc>
                <a:spcPct val="100000"/>
              </a:lnSpc>
              <a:spcBef>
                <a:spcPts val="484"/>
              </a:spcBef>
            </a:pPr>
            <a:endParaRPr sz="1400" dirty="0">
              <a:latin typeface="Verdana"/>
              <a:cs typeface="Verdana"/>
            </a:endParaRPr>
          </a:p>
          <a:p>
            <a:pPr marL="12700">
              <a:lnSpc>
                <a:spcPct val="100000"/>
              </a:lnSpc>
            </a:pPr>
            <a:r>
              <a:rPr lang="vi-VN" sz="1400" dirty="0">
                <a:solidFill>
                  <a:srgbClr val="FFFFFF"/>
                </a:solidFill>
                <a:latin typeface="Verdana"/>
                <a:cs typeface="Verdana"/>
              </a:rPr>
              <a:t>Đây là cách hình thành một người sử dụng Bitcoin chân chính</a:t>
            </a:r>
            <a:r>
              <a:rPr sz="1400" dirty="0">
                <a:solidFill>
                  <a:srgbClr val="FFFFFF"/>
                </a:solidFill>
                <a:latin typeface="Verdana"/>
                <a:cs typeface="Verdana"/>
              </a:rPr>
              <a:t>.</a:t>
            </a:r>
            <a:endParaRPr sz="1400" dirty="0">
              <a:latin typeface="Verdana"/>
              <a:cs typeface="Verdana"/>
            </a:endParaRPr>
          </a:p>
        </p:txBody>
      </p:sp>
      <p:sp>
        <p:nvSpPr>
          <p:cNvPr id="7" name="object 7"/>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65037" y="1871408"/>
            <a:ext cx="2509520" cy="619760"/>
            <a:chOff x="3165037" y="1871408"/>
            <a:chExt cx="2509520" cy="619760"/>
          </a:xfrm>
        </p:grpSpPr>
        <p:sp>
          <p:nvSpPr>
            <p:cNvPr id="3" name="object 3"/>
            <p:cNvSpPr/>
            <p:nvPr/>
          </p:nvSpPr>
          <p:spPr>
            <a:xfrm>
              <a:off x="3169799" y="1876171"/>
              <a:ext cx="2499995" cy="610235"/>
            </a:xfrm>
            <a:custGeom>
              <a:avLst/>
              <a:gdLst/>
              <a:ahLst/>
              <a:cxnLst/>
              <a:rect l="l" t="t" r="r" b="b"/>
              <a:pathLst>
                <a:path w="2499995" h="610235">
                  <a:moveTo>
                    <a:pt x="2499599" y="609899"/>
                  </a:moveTo>
                  <a:lnTo>
                    <a:pt x="0" y="609899"/>
                  </a:lnTo>
                  <a:lnTo>
                    <a:pt x="321045" y="0"/>
                  </a:lnTo>
                  <a:lnTo>
                    <a:pt x="2178554" y="0"/>
                  </a:lnTo>
                  <a:lnTo>
                    <a:pt x="2499599" y="609899"/>
                  </a:lnTo>
                  <a:close/>
                </a:path>
              </a:pathLst>
            </a:custGeom>
            <a:solidFill>
              <a:srgbClr val="FFE499"/>
            </a:solidFill>
          </p:spPr>
          <p:txBody>
            <a:bodyPr wrap="square" lIns="0" tIns="0" rIns="0" bIns="0" rtlCol="0"/>
            <a:lstStyle/>
            <a:p>
              <a:endParaRPr/>
            </a:p>
          </p:txBody>
        </p:sp>
        <p:sp>
          <p:nvSpPr>
            <p:cNvPr id="4" name="object 4"/>
            <p:cNvSpPr/>
            <p:nvPr/>
          </p:nvSpPr>
          <p:spPr>
            <a:xfrm>
              <a:off x="3169799" y="1876171"/>
              <a:ext cx="2499995" cy="610235"/>
            </a:xfrm>
            <a:custGeom>
              <a:avLst/>
              <a:gdLst/>
              <a:ahLst/>
              <a:cxnLst/>
              <a:rect l="l" t="t" r="r" b="b"/>
              <a:pathLst>
                <a:path w="2499995" h="610235">
                  <a:moveTo>
                    <a:pt x="0" y="609899"/>
                  </a:moveTo>
                  <a:lnTo>
                    <a:pt x="321045" y="0"/>
                  </a:lnTo>
                  <a:lnTo>
                    <a:pt x="2178554" y="0"/>
                  </a:lnTo>
                  <a:lnTo>
                    <a:pt x="2499599" y="609899"/>
                  </a:lnTo>
                  <a:lnTo>
                    <a:pt x="0" y="609899"/>
                  </a:lnTo>
                  <a:close/>
                </a:path>
              </a:pathLst>
            </a:custGeom>
            <a:ln w="9524">
              <a:solidFill>
                <a:srgbClr val="595959"/>
              </a:solidFill>
            </a:ln>
          </p:spPr>
          <p:txBody>
            <a:bodyPr wrap="square" lIns="0" tIns="0" rIns="0" bIns="0" rtlCol="0"/>
            <a:lstStyle/>
            <a:p>
              <a:endParaRPr/>
            </a:p>
          </p:txBody>
        </p:sp>
      </p:grpSp>
      <p:grpSp>
        <p:nvGrpSpPr>
          <p:cNvPr id="5" name="object 5"/>
          <p:cNvGrpSpPr/>
          <p:nvPr/>
        </p:nvGrpSpPr>
        <p:grpSpPr>
          <a:xfrm>
            <a:off x="2839162" y="2540854"/>
            <a:ext cx="3169285" cy="619760"/>
            <a:chOff x="2839162" y="2540854"/>
            <a:chExt cx="3169285" cy="619760"/>
          </a:xfrm>
        </p:grpSpPr>
        <p:sp>
          <p:nvSpPr>
            <p:cNvPr id="6" name="object 6"/>
            <p:cNvSpPr/>
            <p:nvPr/>
          </p:nvSpPr>
          <p:spPr>
            <a:xfrm>
              <a:off x="2843925" y="2545617"/>
              <a:ext cx="3159760" cy="610235"/>
            </a:xfrm>
            <a:custGeom>
              <a:avLst/>
              <a:gdLst/>
              <a:ahLst/>
              <a:cxnLst/>
              <a:rect l="l" t="t" r="r" b="b"/>
              <a:pathLst>
                <a:path w="3159760" h="610235">
                  <a:moveTo>
                    <a:pt x="3159299" y="609899"/>
                  </a:moveTo>
                  <a:lnTo>
                    <a:pt x="0" y="609899"/>
                  </a:lnTo>
                  <a:lnTo>
                    <a:pt x="321045" y="0"/>
                  </a:lnTo>
                  <a:lnTo>
                    <a:pt x="2838254" y="0"/>
                  </a:lnTo>
                  <a:lnTo>
                    <a:pt x="3159299" y="609899"/>
                  </a:lnTo>
                  <a:close/>
                </a:path>
              </a:pathLst>
            </a:custGeom>
            <a:solidFill>
              <a:srgbClr val="FFD966"/>
            </a:solidFill>
          </p:spPr>
          <p:txBody>
            <a:bodyPr wrap="square" lIns="0" tIns="0" rIns="0" bIns="0" rtlCol="0"/>
            <a:lstStyle/>
            <a:p>
              <a:endParaRPr/>
            </a:p>
          </p:txBody>
        </p:sp>
        <p:sp>
          <p:nvSpPr>
            <p:cNvPr id="7" name="object 7"/>
            <p:cNvSpPr/>
            <p:nvPr/>
          </p:nvSpPr>
          <p:spPr>
            <a:xfrm>
              <a:off x="2843925" y="2545617"/>
              <a:ext cx="3159760" cy="610235"/>
            </a:xfrm>
            <a:custGeom>
              <a:avLst/>
              <a:gdLst/>
              <a:ahLst/>
              <a:cxnLst/>
              <a:rect l="l" t="t" r="r" b="b"/>
              <a:pathLst>
                <a:path w="3159760" h="610235">
                  <a:moveTo>
                    <a:pt x="0" y="609899"/>
                  </a:moveTo>
                  <a:lnTo>
                    <a:pt x="321045" y="0"/>
                  </a:lnTo>
                  <a:lnTo>
                    <a:pt x="2838254" y="0"/>
                  </a:lnTo>
                  <a:lnTo>
                    <a:pt x="3159299" y="609899"/>
                  </a:lnTo>
                  <a:lnTo>
                    <a:pt x="0" y="609899"/>
                  </a:lnTo>
                  <a:close/>
                </a:path>
              </a:pathLst>
            </a:custGeom>
            <a:ln w="9524">
              <a:solidFill>
                <a:srgbClr val="595959"/>
              </a:solidFill>
            </a:ln>
          </p:spPr>
          <p:txBody>
            <a:bodyPr wrap="square" lIns="0" tIns="0" rIns="0" bIns="0" rtlCol="0"/>
            <a:lstStyle/>
            <a:p>
              <a:endParaRPr/>
            </a:p>
          </p:txBody>
        </p:sp>
      </p:grpSp>
      <p:grpSp>
        <p:nvGrpSpPr>
          <p:cNvPr id="8" name="object 8"/>
          <p:cNvGrpSpPr/>
          <p:nvPr/>
        </p:nvGrpSpPr>
        <p:grpSpPr>
          <a:xfrm>
            <a:off x="2505337" y="3210301"/>
            <a:ext cx="3836670" cy="619760"/>
            <a:chOff x="2505337" y="3210301"/>
            <a:chExt cx="3836670" cy="619760"/>
          </a:xfrm>
        </p:grpSpPr>
        <p:sp>
          <p:nvSpPr>
            <p:cNvPr id="9" name="object 9"/>
            <p:cNvSpPr/>
            <p:nvPr/>
          </p:nvSpPr>
          <p:spPr>
            <a:xfrm>
              <a:off x="2510100" y="3215063"/>
              <a:ext cx="3827145" cy="610235"/>
            </a:xfrm>
            <a:custGeom>
              <a:avLst/>
              <a:gdLst/>
              <a:ahLst/>
              <a:cxnLst/>
              <a:rect l="l" t="t" r="r" b="b"/>
              <a:pathLst>
                <a:path w="3827145" h="610235">
                  <a:moveTo>
                    <a:pt x="3826799" y="609900"/>
                  </a:moveTo>
                  <a:lnTo>
                    <a:pt x="0" y="609900"/>
                  </a:lnTo>
                  <a:lnTo>
                    <a:pt x="321045" y="0"/>
                  </a:lnTo>
                  <a:lnTo>
                    <a:pt x="3505754" y="0"/>
                  </a:lnTo>
                  <a:lnTo>
                    <a:pt x="3826799" y="609900"/>
                  </a:lnTo>
                  <a:close/>
                </a:path>
              </a:pathLst>
            </a:custGeom>
            <a:solidFill>
              <a:srgbClr val="F1C131"/>
            </a:solidFill>
          </p:spPr>
          <p:txBody>
            <a:bodyPr wrap="square" lIns="0" tIns="0" rIns="0" bIns="0" rtlCol="0"/>
            <a:lstStyle/>
            <a:p>
              <a:endParaRPr/>
            </a:p>
          </p:txBody>
        </p:sp>
        <p:sp>
          <p:nvSpPr>
            <p:cNvPr id="10" name="object 10"/>
            <p:cNvSpPr/>
            <p:nvPr/>
          </p:nvSpPr>
          <p:spPr>
            <a:xfrm>
              <a:off x="2510100" y="3215063"/>
              <a:ext cx="3827145" cy="610235"/>
            </a:xfrm>
            <a:custGeom>
              <a:avLst/>
              <a:gdLst/>
              <a:ahLst/>
              <a:cxnLst/>
              <a:rect l="l" t="t" r="r" b="b"/>
              <a:pathLst>
                <a:path w="3827145" h="610235">
                  <a:moveTo>
                    <a:pt x="0" y="609900"/>
                  </a:moveTo>
                  <a:lnTo>
                    <a:pt x="321045" y="0"/>
                  </a:lnTo>
                  <a:lnTo>
                    <a:pt x="3505754" y="0"/>
                  </a:lnTo>
                  <a:lnTo>
                    <a:pt x="3826799" y="609900"/>
                  </a:lnTo>
                  <a:lnTo>
                    <a:pt x="0" y="609900"/>
                  </a:lnTo>
                  <a:close/>
                </a:path>
              </a:pathLst>
            </a:custGeom>
            <a:ln w="9524">
              <a:solidFill>
                <a:srgbClr val="595959"/>
              </a:solidFill>
            </a:ln>
          </p:spPr>
          <p:txBody>
            <a:bodyPr wrap="square" lIns="0" tIns="0" rIns="0" bIns="0" rtlCol="0"/>
            <a:lstStyle/>
            <a:p>
              <a:endParaRPr/>
            </a:p>
          </p:txBody>
        </p:sp>
      </p:grpSp>
      <p:grpSp>
        <p:nvGrpSpPr>
          <p:cNvPr id="11" name="object 11"/>
          <p:cNvGrpSpPr/>
          <p:nvPr/>
        </p:nvGrpSpPr>
        <p:grpSpPr>
          <a:xfrm>
            <a:off x="2171662" y="3879747"/>
            <a:ext cx="4499610" cy="619760"/>
            <a:chOff x="2171662" y="3879747"/>
            <a:chExt cx="4499610" cy="619760"/>
          </a:xfrm>
        </p:grpSpPr>
        <p:sp>
          <p:nvSpPr>
            <p:cNvPr id="12" name="object 12"/>
            <p:cNvSpPr/>
            <p:nvPr/>
          </p:nvSpPr>
          <p:spPr>
            <a:xfrm>
              <a:off x="2176424" y="3884509"/>
              <a:ext cx="4490085" cy="610235"/>
            </a:xfrm>
            <a:custGeom>
              <a:avLst/>
              <a:gdLst/>
              <a:ahLst/>
              <a:cxnLst/>
              <a:rect l="l" t="t" r="r" b="b"/>
              <a:pathLst>
                <a:path w="4490084" h="610235">
                  <a:moveTo>
                    <a:pt x="4489799" y="609899"/>
                  </a:moveTo>
                  <a:lnTo>
                    <a:pt x="0" y="609899"/>
                  </a:lnTo>
                  <a:lnTo>
                    <a:pt x="321045" y="0"/>
                  </a:lnTo>
                  <a:lnTo>
                    <a:pt x="4168754" y="0"/>
                  </a:lnTo>
                  <a:lnTo>
                    <a:pt x="4489799" y="609899"/>
                  </a:lnTo>
                  <a:close/>
                </a:path>
              </a:pathLst>
            </a:custGeom>
            <a:solidFill>
              <a:srgbClr val="BE9000"/>
            </a:solidFill>
          </p:spPr>
          <p:txBody>
            <a:bodyPr wrap="square" lIns="0" tIns="0" rIns="0" bIns="0" rtlCol="0"/>
            <a:lstStyle/>
            <a:p>
              <a:endParaRPr/>
            </a:p>
          </p:txBody>
        </p:sp>
        <p:sp>
          <p:nvSpPr>
            <p:cNvPr id="13" name="object 13"/>
            <p:cNvSpPr/>
            <p:nvPr/>
          </p:nvSpPr>
          <p:spPr>
            <a:xfrm>
              <a:off x="2176424" y="3884509"/>
              <a:ext cx="4490085" cy="610235"/>
            </a:xfrm>
            <a:custGeom>
              <a:avLst/>
              <a:gdLst/>
              <a:ahLst/>
              <a:cxnLst/>
              <a:rect l="l" t="t" r="r" b="b"/>
              <a:pathLst>
                <a:path w="4490084" h="610235">
                  <a:moveTo>
                    <a:pt x="0" y="609899"/>
                  </a:moveTo>
                  <a:lnTo>
                    <a:pt x="321045" y="0"/>
                  </a:lnTo>
                  <a:lnTo>
                    <a:pt x="4168754" y="0"/>
                  </a:lnTo>
                  <a:lnTo>
                    <a:pt x="4489799" y="609899"/>
                  </a:lnTo>
                  <a:lnTo>
                    <a:pt x="0" y="609899"/>
                  </a:lnTo>
                  <a:close/>
                </a:path>
              </a:pathLst>
            </a:custGeom>
            <a:ln w="9524">
              <a:solidFill>
                <a:srgbClr val="595959"/>
              </a:solidFill>
            </a:ln>
          </p:spPr>
          <p:txBody>
            <a:bodyPr wrap="square" lIns="0" tIns="0" rIns="0" bIns="0" rtlCol="0"/>
            <a:lstStyle/>
            <a:p>
              <a:endParaRPr/>
            </a:p>
          </p:txBody>
        </p:sp>
      </p:grpSp>
      <p:grpSp>
        <p:nvGrpSpPr>
          <p:cNvPr id="14" name="object 14"/>
          <p:cNvGrpSpPr/>
          <p:nvPr/>
        </p:nvGrpSpPr>
        <p:grpSpPr>
          <a:xfrm>
            <a:off x="3517112" y="1201962"/>
            <a:ext cx="1804035" cy="619760"/>
            <a:chOff x="3517112" y="1201962"/>
            <a:chExt cx="1804035" cy="619760"/>
          </a:xfrm>
        </p:grpSpPr>
        <p:sp>
          <p:nvSpPr>
            <p:cNvPr id="15" name="object 15"/>
            <p:cNvSpPr/>
            <p:nvPr/>
          </p:nvSpPr>
          <p:spPr>
            <a:xfrm>
              <a:off x="3521874" y="1206724"/>
              <a:ext cx="1794510" cy="610235"/>
            </a:xfrm>
            <a:custGeom>
              <a:avLst/>
              <a:gdLst/>
              <a:ahLst/>
              <a:cxnLst/>
              <a:rect l="l" t="t" r="r" b="b"/>
              <a:pathLst>
                <a:path w="1794510" h="610235">
                  <a:moveTo>
                    <a:pt x="1793999" y="609899"/>
                  </a:moveTo>
                  <a:lnTo>
                    <a:pt x="0" y="609899"/>
                  </a:lnTo>
                  <a:lnTo>
                    <a:pt x="321045" y="0"/>
                  </a:lnTo>
                  <a:lnTo>
                    <a:pt x="1472954" y="0"/>
                  </a:lnTo>
                  <a:lnTo>
                    <a:pt x="1793999" y="609899"/>
                  </a:lnTo>
                  <a:close/>
                </a:path>
              </a:pathLst>
            </a:custGeom>
            <a:solidFill>
              <a:srgbClr val="FFF1CC"/>
            </a:solidFill>
          </p:spPr>
          <p:txBody>
            <a:bodyPr wrap="square" lIns="0" tIns="0" rIns="0" bIns="0" rtlCol="0"/>
            <a:lstStyle/>
            <a:p>
              <a:endParaRPr/>
            </a:p>
          </p:txBody>
        </p:sp>
        <p:sp>
          <p:nvSpPr>
            <p:cNvPr id="16" name="object 16"/>
            <p:cNvSpPr/>
            <p:nvPr/>
          </p:nvSpPr>
          <p:spPr>
            <a:xfrm>
              <a:off x="3521874" y="1206724"/>
              <a:ext cx="1794510" cy="610235"/>
            </a:xfrm>
            <a:custGeom>
              <a:avLst/>
              <a:gdLst/>
              <a:ahLst/>
              <a:cxnLst/>
              <a:rect l="l" t="t" r="r" b="b"/>
              <a:pathLst>
                <a:path w="1794510" h="610235">
                  <a:moveTo>
                    <a:pt x="0" y="609899"/>
                  </a:moveTo>
                  <a:lnTo>
                    <a:pt x="321045" y="0"/>
                  </a:lnTo>
                  <a:lnTo>
                    <a:pt x="1472954" y="0"/>
                  </a:lnTo>
                  <a:lnTo>
                    <a:pt x="1793999" y="609899"/>
                  </a:lnTo>
                  <a:lnTo>
                    <a:pt x="0" y="609899"/>
                  </a:lnTo>
                  <a:close/>
                </a:path>
              </a:pathLst>
            </a:custGeom>
            <a:ln w="9524">
              <a:solidFill>
                <a:srgbClr val="595959"/>
              </a:solidFill>
            </a:ln>
          </p:spPr>
          <p:txBody>
            <a:bodyPr wrap="square" lIns="0" tIns="0" rIns="0" bIns="0" rtlCol="0"/>
            <a:lstStyle/>
            <a:p>
              <a:endParaRPr/>
            </a:p>
          </p:txBody>
        </p:sp>
      </p:grpSp>
      <p:grpSp>
        <p:nvGrpSpPr>
          <p:cNvPr id="17" name="object 17"/>
          <p:cNvGrpSpPr/>
          <p:nvPr/>
        </p:nvGrpSpPr>
        <p:grpSpPr>
          <a:xfrm>
            <a:off x="1877265" y="4549169"/>
            <a:ext cx="5129530" cy="599440"/>
            <a:chOff x="1877265" y="4549169"/>
            <a:chExt cx="5129530" cy="599440"/>
          </a:xfrm>
        </p:grpSpPr>
        <p:sp>
          <p:nvSpPr>
            <p:cNvPr id="18" name="object 18"/>
            <p:cNvSpPr/>
            <p:nvPr/>
          </p:nvSpPr>
          <p:spPr>
            <a:xfrm>
              <a:off x="1882027" y="4553932"/>
              <a:ext cx="5120005" cy="589915"/>
            </a:xfrm>
            <a:custGeom>
              <a:avLst/>
              <a:gdLst/>
              <a:ahLst/>
              <a:cxnLst/>
              <a:rect l="l" t="t" r="r" b="b"/>
              <a:pathLst>
                <a:path w="5120005" h="589914">
                  <a:moveTo>
                    <a:pt x="5119994" y="589567"/>
                  </a:moveTo>
                  <a:lnTo>
                    <a:pt x="0" y="589567"/>
                  </a:lnTo>
                  <a:lnTo>
                    <a:pt x="310342" y="0"/>
                  </a:lnTo>
                  <a:lnTo>
                    <a:pt x="4809652" y="0"/>
                  </a:lnTo>
                  <a:lnTo>
                    <a:pt x="5119994" y="589567"/>
                  </a:lnTo>
                  <a:close/>
                </a:path>
              </a:pathLst>
            </a:custGeom>
            <a:solidFill>
              <a:srgbClr val="7F6000"/>
            </a:solidFill>
          </p:spPr>
          <p:txBody>
            <a:bodyPr wrap="square" lIns="0" tIns="0" rIns="0" bIns="0" rtlCol="0"/>
            <a:lstStyle/>
            <a:p>
              <a:endParaRPr/>
            </a:p>
          </p:txBody>
        </p:sp>
        <p:sp>
          <p:nvSpPr>
            <p:cNvPr id="19" name="object 19"/>
            <p:cNvSpPr/>
            <p:nvPr/>
          </p:nvSpPr>
          <p:spPr>
            <a:xfrm>
              <a:off x="1882027" y="4553932"/>
              <a:ext cx="5120005" cy="589915"/>
            </a:xfrm>
            <a:custGeom>
              <a:avLst/>
              <a:gdLst/>
              <a:ahLst/>
              <a:cxnLst/>
              <a:rect l="l" t="t" r="r" b="b"/>
              <a:pathLst>
                <a:path w="5120005" h="589914">
                  <a:moveTo>
                    <a:pt x="0" y="589567"/>
                  </a:moveTo>
                  <a:lnTo>
                    <a:pt x="310342" y="0"/>
                  </a:lnTo>
                  <a:lnTo>
                    <a:pt x="4809652" y="0"/>
                  </a:lnTo>
                  <a:lnTo>
                    <a:pt x="5119994" y="589567"/>
                  </a:lnTo>
                </a:path>
              </a:pathLst>
            </a:custGeom>
            <a:ln w="9524">
              <a:solidFill>
                <a:srgbClr val="595959"/>
              </a:solidFill>
            </a:ln>
          </p:spPr>
          <p:txBody>
            <a:bodyPr wrap="square" lIns="0" tIns="0" rIns="0" bIns="0" rtlCol="0"/>
            <a:lstStyle/>
            <a:p>
              <a:endParaRPr/>
            </a:p>
          </p:txBody>
        </p:sp>
      </p:grpSp>
      <p:grpSp>
        <p:nvGrpSpPr>
          <p:cNvPr id="20" name="object 20"/>
          <p:cNvGrpSpPr/>
          <p:nvPr/>
        </p:nvGrpSpPr>
        <p:grpSpPr>
          <a:xfrm>
            <a:off x="1754625" y="76049"/>
            <a:ext cx="5391785" cy="5067935"/>
            <a:chOff x="1754625" y="76049"/>
            <a:chExt cx="5391785" cy="5067935"/>
          </a:xfrm>
        </p:grpSpPr>
        <p:sp>
          <p:nvSpPr>
            <p:cNvPr id="21" name="object 21"/>
            <p:cNvSpPr/>
            <p:nvPr/>
          </p:nvSpPr>
          <p:spPr>
            <a:xfrm>
              <a:off x="3876300" y="125274"/>
              <a:ext cx="1087120" cy="1028700"/>
            </a:xfrm>
            <a:custGeom>
              <a:avLst/>
              <a:gdLst/>
              <a:ahLst/>
              <a:cxnLst/>
              <a:rect l="l" t="t" r="r" b="b"/>
              <a:pathLst>
                <a:path w="1087120" h="1028700">
                  <a:moveTo>
                    <a:pt x="1086599" y="1028099"/>
                  </a:moveTo>
                  <a:lnTo>
                    <a:pt x="0" y="1028099"/>
                  </a:lnTo>
                  <a:lnTo>
                    <a:pt x="576929" y="0"/>
                  </a:lnTo>
                  <a:lnTo>
                    <a:pt x="1086599" y="1028099"/>
                  </a:lnTo>
                  <a:close/>
                </a:path>
              </a:pathLst>
            </a:custGeom>
            <a:solidFill>
              <a:srgbClr val="FFFFFF"/>
            </a:solidFill>
          </p:spPr>
          <p:txBody>
            <a:bodyPr wrap="square" lIns="0" tIns="0" rIns="0" bIns="0" rtlCol="0"/>
            <a:lstStyle/>
            <a:p>
              <a:endParaRPr/>
            </a:p>
          </p:txBody>
        </p:sp>
        <p:sp>
          <p:nvSpPr>
            <p:cNvPr id="22" name="object 22"/>
            <p:cNvSpPr/>
            <p:nvPr/>
          </p:nvSpPr>
          <p:spPr>
            <a:xfrm>
              <a:off x="3876300" y="125274"/>
              <a:ext cx="1087120" cy="1028700"/>
            </a:xfrm>
            <a:custGeom>
              <a:avLst/>
              <a:gdLst/>
              <a:ahLst/>
              <a:cxnLst/>
              <a:rect l="l" t="t" r="r" b="b"/>
              <a:pathLst>
                <a:path w="1087120" h="1028700">
                  <a:moveTo>
                    <a:pt x="0" y="1028099"/>
                  </a:moveTo>
                  <a:lnTo>
                    <a:pt x="576929" y="0"/>
                  </a:lnTo>
                  <a:lnTo>
                    <a:pt x="1086599" y="1028099"/>
                  </a:lnTo>
                  <a:lnTo>
                    <a:pt x="0" y="1028099"/>
                  </a:lnTo>
                  <a:close/>
                </a:path>
              </a:pathLst>
            </a:custGeom>
            <a:ln w="9524">
              <a:solidFill>
                <a:srgbClr val="595959"/>
              </a:solidFill>
            </a:ln>
          </p:spPr>
          <p:txBody>
            <a:bodyPr wrap="square" lIns="0" tIns="0" rIns="0" bIns="0" rtlCol="0"/>
            <a:lstStyle/>
            <a:p>
              <a:endParaRPr/>
            </a:p>
          </p:txBody>
        </p:sp>
        <p:sp>
          <p:nvSpPr>
            <p:cNvPr id="23" name="object 23"/>
            <p:cNvSpPr/>
            <p:nvPr/>
          </p:nvSpPr>
          <p:spPr>
            <a:xfrm>
              <a:off x="1754619" y="76060"/>
              <a:ext cx="5391785" cy="5067935"/>
            </a:xfrm>
            <a:custGeom>
              <a:avLst/>
              <a:gdLst/>
              <a:ahLst/>
              <a:cxnLst/>
              <a:rect l="l" t="t" r="r" b="b"/>
              <a:pathLst>
                <a:path w="5391784" h="5067935">
                  <a:moveTo>
                    <a:pt x="5391709" y="5067439"/>
                  </a:moveTo>
                  <a:lnTo>
                    <a:pt x="2821775" y="0"/>
                  </a:lnTo>
                  <a:lnTo>
                    <a:pt x="2695803" y="64071"/>
                  </a:lnTo>
                  <a:lnTo>
                    <a:pt x="2572804" y="1625"/>
                  </a:lnTo>
                  <a:lnTo>
                    <a:pt x="0" y="5059921"/>
                  </a:lnTo>
                  <a:lnTo>
                    <a:pt x="14820" y="5067439"/>
                  </a:lnTo>
                  <a:lnTo>
                    <a:pt x="193954" y="5067439"/>
                  </a:lnTo>
                  <a:lnTo>
                    <a:pt x="2697797" y="144729"/>
                  </a:lnTo>
                  <a:lnTo>
                    <a:pt x="5194338" y="5067439"/>
                  </a:lnTo>
                  <a:lnTo>
                    <a:pt x="5391709" y="5067439"/>
                  </a:lnTo>
                  <a:close/>
                </a:path>
              </a:pathLst>
            </a:custGeom>
            <a:solidFill>
              <a:srgbClr val="000000"/>
            </a:solidFill>
          </p:spPr>
          <p:txBody>
            <a:bodyPr wrap="square" lIns="0" tIns="0" rIns="0" bIns="0" rtlCol="0"/>
            <a:lstStyle/>
            <a:p>
              <a:endParaRPr/>
            </a:p>
          </p:txBody>
        </p:sp>
      </p:grpSp>
      <p:sp>
        <p:nvSpPr>
          <p:cNvPr id="24" name="object 24"/>
          <p:cNvSpPr txBox="1"/>
          <p:nvPr/>
        </p:nvSpPr>
        <p:spPr>
          <a:xfrm>
            <a:off x="3485886" y="4068905"/>
            <a:ext cx="1968559" cy="228268"/>
          </a:xfrm>
          <a:prstGeom prst="rect">
            <a:avLst/>
          </a:prstGeom>
        </p:spPr>
        <p:txBody>
          <a:bodyPr vert="horz" wrap="square" lIns="0" tIns="12700" rIns="0" bIns="0" rtlCol="0">
            <a:spAutoFit/>
          </a:bodyPr>
          <a:lstStyle/>
          <a:p>
            <a:pPr marL="12700">
              <a:lnSpc>
                <a:spcPct val="100000"/>
              </a:lnSpc>
              <a:spcBef>
                <a:spcPts val="100"/>
              </a:spcBef>
            </a:pPr>
            <a:r>
              <a:rPr lang="vi-VN" sz="1400" b="1" i="1" spc="114" dirty="0">
                <a:solidFill>
                  <a:srgbClr val="FFFFFF"/>
                </a:solidFill>
                <a:latin typeface="Calibri"/>
                <a:cs typeface="Calibri"/>
              </a:rPr>
              <a:t>Chỉ trích nhân phẩm</a:t>
            </a:r>
            <a:endParaRPr sz="1400" dirty="0">
              <a:latin typeface="Calibri"/>
              <a:cs typeface="Calibri"/>
            </a:endParaRPr>
          </a:p>
        </p:txBody>
      </p:sp>
      <p:sp>
        <p:nvSpPr>
          <p:cNvPr id="25" name="object 25"/>
          <p:cNvSpPr txBox="1"/>
          <p:nvPr/>
        </p:nvSpPr>
        <p:spPr>
          <a:xfrm>
            <a:off x="345900" y="3881713"/>
            <a:ext cx="1779270" cy="448309"/>
          </a:xfrm>
          <a:prstGeom prst="rect">
            <a:avLst/>
          </a:prstGeom>
        </p:spPr>
        <p:txBody>
          <a:bodyPr vert="horz" wrap="square" lIns="0" tIns="12700" rIns="0" bIns="0" rtlCol="0">
            <a:spAutoFit/>
          </a:bodyPr>
          <a:lstStyle/>
          <a:p>
            <a:pPr marL="12700">
              <a:lnSpc>
                <a:spcPts val="1664"/>
              </a:lnSpc>
              <a:spcBef>
                <a:spcPts val="100"/>
              </a:spcBef>
            </a:pPr>
            <a:r>
              <a:rPr lang="en-AU" sz="1400" spc="-65" dirty="0" err="1">
                <a:solidFill>
                  <a:srgbClr val="FFFFFF"/>
                </a:solidFill>
                <a:latin typeface="Verdana"/>
                <a:cs typeface="Verdana"/>
              </a:rPr>
              <a:t>Phê</a:t>
            </a:r>
            <a:r>
              <a:rPr lang="en-AU" sz="1400" spc="-65" dirty="0">
                <a:solidFill>
                  <a:srgbClr val="FFFFFF"/>
                </a:solidFill>
                <a:latin typeface="Verdana"/>
                <a:cs typeface="Verdana"/>
              </a:rPr>
              <a:t> </a:t>
            </a:r>
            <a:r>
              <a:rPr lang="en-AU" sz="1400" spc="-65" dirty="0" err="1">
                <a:solidFill>
                  <a:srgbClr val="FFFFFF"/>
                </a:solidFill>
                <a:latin typeface="Verdana"/>
                <a:cs typeface="Verdana"/>
              </a:rPr>
              <a:t>phán</a:t>
            </a:r>
            <a:r>
              <a:rPr lang="en-AU" sz="1400" spc="-65" dirty="0">
                <a:solidFill>
                  <a:srgbClr val="FFFFFF"/>
                </a:solidFill>
                <a:latin typeface="Verdana"/>
                <a:cs typeface="Verdana"/>
              </a:rPr>
              <a:t> </a:t>
            </a:r>
            <a:r>
              <a:rPr lang="en-AU" sz="1400" spc="-65" dirty="0" err="1">
                <a:solidFill>
                  <a:srgbClr val="FFFFFF"/>
                </a:solidFill>
                <a:latin typeface="Verdana"/>
                <a:cs typeface="Verdana"/>
              </a:rPr>
              <a:t>nhân</a:t>
            </a:r>
            <a:r>
              <a:rPr lang="en-AU" sz="1400" spc="-65" dirty="0">
                <a:solidFill>
                  <a:srgbClr val="FFFFFF"/>
                </a:solidFill>
                <a:latin typeface="Verdana"/>
                <a:cs typeface="Verdana"/>
              </a:rPr>
              <a:t> </a:t>
            </a:r>
            <a:r>
              <a:rPr lang="en-AU" sz="1400" spc="-65" dirty="0" err="1">
                <a:solidFill>
                  <a:srgbClr val="FFFFFF"/>
                </a:solidFill>
                <a:latin typeface="Verdana"/>
                <a:cs typeface="Verdana"/>
              </a:rPr>
              <a:t>cách</a:t>
            </a:r>
            <a:r>
              <a:rPr lang="en-AU" sz="1400" spc="-65" dirty="0">
                <a:solidFill>
                  <a:srgbClr val="FFFFFF"/>
                </a:solidFill>
                <a:latin typeface="Verdana"/>
                <a:cs typeface="Verdana"/>
              </a:rPr>
              <a:t> </a:t>
            </a:r>
            <a:r>
              <a:rPr lang="en-AU" sz="1400" spc="-65" dirty="0" err="1">
                <a:solidFill>
                  <a:srgbClr val="FFFFFF"/>
                </a:solidFill>
                <a:latin typeface="Verdana"/>
                <a:cs typeface="Verdana"/>
              </a:rPr>
              <a:t>đối</a:t>
            </a:r>
            <a:r>
              <a:rPr lang="en-AU" sz="1400" spc="-65" dirty="0">
                <a:solidFill>
                  <a:srgbClr val="FFFFFF"/>
                </a:solidFill>
                <a:latin typeface="Verdana"/>
                <a:cs typeface="Verdana"/>
              </a:rPr>
              <a:t> </a:t>
            </a:r>
            <a:r>
              <a:rPr lang="en-AU" sz="1400" spc="-65" dirty="0" err="1">
                <a:solidFill>
                  <a:srgbClr val="FFFFFF"/>
                </a:solidFill>
                <a:latin typeface="Verdana"/>
                <a:cs typeface="Verdana"/>
              </a:rPr>
              <a:t>thủ</a:t>
            </a:r>
            <a:endParaRPr sz="1400" dirty="0">
              <a:latin typeface="Tahoma"/>
              <a:cs typeface="Tahoma"/>
            </a:endParaRPr>
          </a:p>
        </p:txBody>
      </p:sp>
      <p:sp>
        <p:nvSpPr>
          <p:cNvPr id="26" name="object 26"/>
          <p:cNvSpPr txBox="1"/>
          <p:nvPr/>
        </p:nvSpPr>
        <p:spPr>
          <a:xfrm>
            <a:off x="3602443" y="4766349"/>
            <a:ext cx="1530788" cy="228268"/>
          </a:xfrm>
          <a:prstGeom prst="rect">
            <a:avLst/>
          </a:prstGeom>
        </p:spPr>
        <p:txBody>
          <a:bodyPr vert="horz" wrap="square" lIns="0" tIns="12700" rIns="0" bIns="0" rtlCol="0">
            <a:spAutoFit/>
          </a:bodyPr>
          <a:lstStyle/>
          <a:p>
            <a:pPr marL="12700">
              <a:lnSpc>
                <a:spcPct val="100000"/>
              </a:lnSpc>
              <a:spcBef>
                <a:spcPts val="100"/>
              </a:spcBef>
            </a:pPr>
            <a:r>
              <a:rPr lang="vi-VN" sz="1400" b="1" i="1" spc="100">
                <a:solidFill>
                  <a:srgbClr val="FFFFFF"/>
                </a:solidFill>
                <a:latin typeface="Calibri"/>
                <a:cs typeface="Calibri"/>
              </a:rPr>
              <a:t>Gán ghép gọi tên</a:t>
            </a:r>
            <a:endParaRPr sz="1400" dirty="0">
              <a:latin typeface="Calibri"/>
              <a:cs typeface="Calibri"/>
            </a:endParaRPr>
          </a:p>
        </p:txBody>
      </p:sp>
      <p:sp>
        <p:nvSpPr>
          <p:cNvPr id="27" name="object 27"/>
          <p:cNvSpPr txBox="1"/>
          <p:nvPr/>
        </p:nvSpPr>
        <p:spPr>
          <a:xfrm>
            <a:off x="7052395" y="4469038"/>
            <a:ext cx="1619885" cy="448309"/>
          </a:xfrm>
          <a:prstGeom prst="rect">
            <a:avLst/>
          </a:prstGeom>
        </p:spPr>
        <p:txBody>
          <a:bodyPr vert="horz" wrap="square" lIns="0" tIns="22860" rIns="0" bIns="0" rtlCol="0">
            <a:spAutoFit/>
          </a:bodyPr>
          <a:lstStyle/>
          <a:p>
            <a:pPr marL="422909" marR="5080" indent="-410845" algn="r">
              <a:lnSpc>
                <a:spcPts val="1650"/>
              </a:lnSpc>
              <a:spcBef>
                <a:spcPts val="180"/>
              </a:spcBef>
            </a:pPr>
            <a:r>
              <a:rPr lang="en-AU" sz="1400" spc="-30" dirty="0" err="1">
                <a:solidFill>
                  <a:srgbClr val="FFFFFF"/>
                </a:solidFill>
                <a:latin typeface="Verdana"/>
                <a:cs typeface="Verdana"/>
              </a:rPr>
              <a:t>Cấp</a:t>
            </a:r>
            <a:r>
              <a:rPr lang="en-AU" sz="1400" spc="-30" dirty="0">
                <a:solidFill>
                  <a:srgbClr val="FFFFFF"/>
                </a:solidFill>
                <a:latin typeface="Verdana"/>
                <a:cs typeface="Verdana"/>
              </a:rPr>
              <a:t> </a:t>
            </a:r>
            <a:r>
              <a:rPr lang="en-AU" sz="1400" spc="-30" dirty="0" err="1">
                <a:solidFill>
                  <a:srgbClr val="FFFFFF"/>
                </a:solidFill>
                <a:latin typeface="Verdana"/>
                <a:cs typeface="Verdana"/>
              </a:rPr>
              <a:t>độ</a:t>
            </a:r>
            <a:r>
              <a:rPr lang="en-AU" sz="1400" spc="-30" dirty="0">
                <a:solidFill>
                  <a:srgbClr val="FFFFFF"/>
                </a:solidFill>
                <a:latin typeface="Verdana"/>
                <a:cs typeface="Verdana"/>
              </a:rPr>
              <a:t> </a:t>
            </a:r>
            <a:r>
              <a:rPr lang="en-AU" sz="1400" spc="-30" dirty="0" err="1">
                <a:solidFill>
                  <a:srgbClr val="FFFFFF"/>
                </a:solidFill>
                <a:latin typeface="Verdana"/>
                <a:cs typeface="Verdana"/>
              </a:rPr>
              <a:t>tranh</a:t>
            </a:r>
            <a:r>
              <a:rPr lang="en-AU" sz="1400" spc="-30" dirty="0">
                <a:solidFill>
                  <a:srgbClr val="FFFFFF"/>
                </a:solidFill>
                <a:latin typeface="Verdana"/>
                <a:cs typeface="Verdana"/>
              </a:rPr>
              <a:t> </a:t>
            </a:r>
            <a:r>
              <a:rPr lang="en-AU" sz="1400" spc="-30" dirty="0" err="1">
                <a:solidFill>
                  <a:srgbClr val="FFFFFF"/>
                </a:solidFill>
                <a:latin typeface="Verdana"/>
                <a:cs typeface="Verdana"/>
              </a:rPr>
              <a:t>cãi</a:t>
            </a:r>
            <a:r>
              <a:rPr lang="en-AU" sz="1400" spc="-30" dirty="0">
                <a:solidFill>
                  <a:srgbClr val="FFFFFF"/>
                </a:solidFill>
                <a:latin typeface="Verdana"/>
                <a:cs typeface="Verdana"/>
              </a:rPr>
              <a:t> </a:t>
            </a:r>
            <a:r>
              <a:rPr lang="en-AU" sz="1400" spc="-30" dirty="0" err="1">
                <a:solidFill>
                  <a:srgbClr val="FFFFFF"/>
                </a:solidFill>
                <a:latin typeface="Verdana"/>
                <a:cs typeface="Verdana"/>
              </a:rPr>
              <a:t>thấp</a:t>
            </a:r>
            <a:r>
              <a:rPr lang="en-AU" sz="1400" spc="-30" dirty="0">
                <a:solidFill>
                  <a:srgbClr val="FFFFFF"/>
                </a:solidFill>
                <a:latin typeface="Verdana"/>
                <a:cs typeface="Verdana"/>
              </a:rPr>
              <a:t> </a:t>
            </a:r>
            <a:r>
              <a:rPr lang="en-AU" sz="1400" spc="-30" dirty="0" err="1">
                <a:solidFill>
                  <a:srgbClr val="FFFFFF"/>
                </a:solidFill>
                <a:latin typeface="Verdana"/>
                <a:cs typeface="Verdana"/>
              </a:rPr>
              <a:t>nhất</a:t>
            </a:r>
            <a:r>
              <a:rPr sz="1400" spc="-70" dirty="0">
                <a:solidFill>
                  <a:srgbClr val="FFFFFF"/>
                </a:solidFill>
                <a:latin typeface="Verdana"/>
                <a:cs typeface="Verdana"/>
              </a:rPr>
              <a:t>.</a:t>
            </a:r>
            <a:endParaRPr sz="1400" dirty="0">
              <a:latin typeface="Verdana"/>
              <a:cs typeface="Verdana"/>
            </a:endParaRPr>
          </a:p>
        </p:txBody>
      </p:sp>
      <p:sp>
        <p:nvSpPr>
          <p:cNvPr id="28" name="object 28"/>
          <p:cNvSpPr txBox="1"/>
          <p:nvPr/>
        </p:nvSpPr>
        <p:spPr>
          <a:xfrm>
            <a:off x="3506143" y="3382238"/>
            <a:ext cx="1948302" cy="228268"/>
          </a:xfrm>
          <a:prstGeom prst="rect">
            <a:avLst/>
          </a:prstGeom>
        </p:spPr>
        <p:txBody>
          <a:bodyPr vert="horz" wrap="square" lIns="0" tIns="12700" rIns="0" bIns="0" rtlCol="0">
            <a:spAutoFit/>
          </a:bodyPr>
          <a:lstStyle/>
          <a:p>
            <a:pPr marL="12700">
              <a:lnSpc>
                <a:spcPct val="100000"/>
              </a:lnSpc>
              <a:spcBef>
                <a:spcPts val="100"/>
              </a:spcBef>
            </a:pPr>
            <a:r>
              <a:rPr lang="vi-VN" sz="1400" b="1" i="1" spc="85" dirty="0">
                <a:latin typeface="Calibri"/>
                <a:cs typeface="Calibri"/>
              </a:rPr>
              <a:t>Phản ứng giọng điệu</a:t>
            </a:r>
            <a:endParaRPr sz="1400" dirty="0">
              <a:latin typeface="Calibri"/>
              <a:cs typeface="Calibri"/>
            </a:endParaRPr>
          </a:p>
        </p:txBody>
      </p:sp>
      <p:sp>
        <p:nvSpPr>
          <p:cNvPr id="29" name="object 29"/>
          <p:cNvSpPr txBox="1"/>
          <p:nvPr/>
        </p:nvSpPr>
        <p:spPr>
          <a:xfrm>
            <a:off x="6348507" y="3159638"/>
            <a:ext cx="2323465" cy="877869"/>
          </a:xfrm>
          <a:prstGeom prst="rect">
            <a:avLst/>
          </a:prstGeom>
        </p:spPr>
        <p:txBody>
          <a:bodyPr vert="horz" wrap="square" lIns="0" tIns="22860" rIns="0" bIns="0" rtlCol="0">
            <a:spAutoFit/>
          </a:bodyPr>
          <a:lstStyle/>
          <a:p>
            <a:pPr marL="75565" marR="5080" indent="-63500" algn="r">
              <a:lnSpc>
                <a:spcPts val="1650"/>
              </a:lnSpc>
              <a:spcBef>
                <a:spcPts val="180"/>
              </a:spcBef>
            </a:pPr>
            <a:r>
              <a:rPr lang="vi-VN" sz="1400" spc="-75" dirty="0">
                <a:solidFill>
                  <a:srgbClr val="FFFFFF"/>
                </a:solidFill>
                <a:latin typeface="Verdana"/>
                <a:cs typeface="Verdana"/>
              </a:rPr>
              <a:t>Một người mang theo gánh nặng tâm lý, bị xúc phạm bởi cách ngữ mà người khác thấy là trung lập.</a:t>
            </a:r>
            <a:endParaRPr lang="en-US" sz="1400" dirty="0">
              <a:latin typeface="Verdana"/>
              <a:cs typeface="Verdana"/>
            </a:endParaRPr>
          </a:p>
        </p:txBody>
      </p:sp>
      <p:sp>
        <p:nvSpPr>
          <p:cNvPr id="30" name="object 30"/>
          <p:cNvSpPr txBox="1"/>
          <p:nvPr/>
        </p:nvSpPr>
        <p:spPr>
          <a:xfrm>
            <a:off x="3538133" y="2732912"/>
            <a:ext cx="1788244" cy="228268"/>
          </a:xfrm>
          <a:prstGeom prst="rect">
            <a:avLst/>
          </a:prstGeom>
        </p:spPr>
        <p:txBody>
          <a:bodyPr vert="horz" wrap="square" lIns="0" tIns="12700" rIns="0" bIns="0" rtlCol="0">
            <a:spAutoFit/>
          </a:bodyPr>
          <a:lstStyle/>
          <a:p>
            <a:pPr marL="12700">
              <a:lnSpc>
                <a:spcPct val="100000"/>
              </a:lnSpc>
              <a:spcBef>
                <a:spcPts val="100"/>
              </a:spcBef>
            </a:pPr>
            <a:r>
              <a:rPr lang="vi-VN" sz="1400" b="1" i="1" spc="80">
                <a:latin typeface="Calibri"/>
                <a:cs typeface="Calibri"/>
              </a:rPr>
              <a:t>Phản ứng trái ngược</a:t>
            </a:r>
            <a:endParaRPr sz="1400" dirty="0">
              <a:latin typeface="Calibri"/>
              <a:cs typeface="Calibri"/>
            </a:endParaRPr>
          </a:p>
        </p:txBody>
      </p:sp>
      <p:sp>
        <p:nvSpPr>
          <p:cNvPr id="31" name="object 31"/>
          <p:cNvSpPr txBox="1"/>
          <p:nvPr/>
        </p:nvSpPr>
        <p:spPr>
          <a:xfrm>
            <a:off x="3701004" y="2010688"/>
            <a:ext cx="1538605" cy="228268"/>
          </a:xfrm>
          <a:prstGeom prst="rect">
            <a:avLst/>
          </a:prstGeom>
        </p:spPr>
        <p:txBody>
          <a:bodyPr vert="horz" wrap="square" lIns="0" tIns="12700" rIns="0" bIns="0" rtlCol="0">
            <a:spAutoFit/>
          </a:bodyPr>
          <a:lstStyle/>
          <a:p>
            <a:pPr marL="12700">
              <a:lnSpc>
                <a:spcPct val="100000"/>
              </a:lnSpc>
              <a:spcBef>
                <a:spcPts val="100"/>
              </a:spcBef>
            </a:pPr>
            <a:r>
              <a:rPr lang="vi-VN" sz="1400" b="1" i="1" spc="85" dirty="0">
                <a:latin typeface="Calibri"/>
                <a:cs typeface="Calibri"/>
              </a:rPr>
              <a:t>Lập luật phản đối</a:t>
            </a:r>
            <a:endParaRPr sz="1400" dirty="0">
              <a:latin typeface="Calibri"/>
              <a:cs typeface="Calibri"/>
            </a:endParaRPr>
          </a:p>
        </p:txBody>
      </p:sp>
      <p:sp>
        <p:nvSpPr>
          <p:cNvPr id="32" name="object 32"/>
          <p:cNvSpPr txBox="1"/>
          <p:nvPr/>
        </p:nvSpPr>
        <p:spPr>
          <a:xfrm>
            <a:off x="3972197" y="1285516"/>
            <a:ext cx="920115" cy="443711"/>
          </a:xfrm>
          <a:prstGeom prst="rect">
            <a:avLst/>
          </a:prstGeom>
        </p:spPr>
        <p:txBody>
          <a:bodyPr vert="horz" wrap="square" lIns="0" tIns="12700" rIns="0" bIns="0" rtlCol="0">
            <a:spAutoFit/>
          </a:bodyPr>
          <a:lstStyle/>
          <a:p>
            <a:pPr marL="12700" algn="ctr">
              <a:lnSpc>
                <a:spcPct val="100000"/>
              </a:lnSpc>
              <a:spcBef>
                <a:spcPts val="100"/>
              </a:spcBef>
            </a:pPr>
            <a:r>
              <a:rPr lang="vi-VN" sz="1400" b="1" i="1" spc="65">
                <a:latin typeface="Calibri"/>
                <a:cs typeface="Calibri"/>
              </a:rPr>
              <a:t>Bác bỏ chứng cứ</a:t>
            </a:r>
            <a:endParaRPr sz="1400" dirty="0">
              <a:latin typeface="Calibri"/>
              <a:cs typeface="Calibri"/>
            </a:endParaRPr>
          </a:p>
        </p:txBody>
      </p:sp>
      <p:sp>
        <p:nvSpPr>
          <p:cNvPr id="33" name="object 33"/>
          <p:cNvSpPr txBox="1"/>
          <p:nvPr/>
        </p:nvSpPr>
        <p:spPr>
          <a:xfrm>
            <a:off x="3760934" y="575999"/>
            <a:ext cx="1362190" cy="423193"/>
          </a:xfrm>
          <a:prstGeom prst="rect">
            <a:avLst/>
          </a:prstGeom>
        </p:spPr>
        <p:txBody>
          <a:bodyPr vert="horz" wrap="square" lIns="0" tIns="38100" rIns="0" bIns="0" rtlCol="0">
            <a:spAutoFit/>
          </a:bodyPr>
          <a:lstStyle/>
          <a:p>
            <a:pPr marL="12700" marR="5080" indent="47625" algn="ctr">
              <a:lnSpc>
                <a:spcPts val="1500"/>
              </a:lnSpc>
              <a:spcBef>
                <a:spcPts val="300"/>
              </a:spcBef>
            </a:pPr>
            <a:r>
              <a:rPr lang="vi-VN" sz="1400" b="1" i="1" spc="75" dirty="0">
                <a:solidFill>
                  <a:srgbClr val="996600"/>
                </a:solidFill>
                <a:latin typeface="Calibri"/>
                <a:cs typeface="Calibri"/>
              </a:rPr>
              <a:t>Phủ nhận</a:t>
            </a:r>
            <a:br>
              <a:rPr lang="vi-VN" sz="1400" b="1" i="1" spc="75" dirty="0">
                <a:solidFill>
                  <a:srgbClr val="996600"/>
                </a:solidFill>
                <a:latin typeface="Calibri"/>
                <a:cs typeface="Calibri"/>
              </a:rPr>
            </a:br>
            <a:r>
              <a:rPr lang="vi-VN" sz="1400" b="1" i="1" spc="75" dirty="0">
                <a:solidFill>
                  <a:srgbClr val="996600"/>
                </a:solidFill>
                <a:latin typeface="Calibri"/>
                <a:cs typeface="Calibri"/>
              </a:rPr>
              <a:t>luận điẻm chính</a:t>
            </a:r>
            <a:endParaRPr sz="1400" dirty="0">
              <a:solidFill>
                <a:srgbClr val="996600"/>
              </a:solidFill>
              <a:latin typeface="Calibri"/>
              <a:cs typeface="Calibri"/>
            </a:endParaRPr>
          </a:p>
        </p:txBody>
      </p:sp>
      <p:sp>
        <p:nvSpPr>
          <p:cNvPr id="34" name="object 34"/>
          <p:cNvSpPr txBox="1"/>
          <p:nvPr/>
        </p:nvSpPr>
        <p:spPr>
          <a:xfrm>
            <a:off x="6253245" y="1689113"/>
            <a:ext cx="2433955" cy="659861"/>
          </a:xfrm>
          <a:prstGeom prst="rect">
            <a:avLst/>
          </a:prstGeom>
        </p:spPr>
        <p:txBody>
          <a:bodyPr vert="horz" wrap="square" lIns="0" tIns="22860" rIns="0" bIns="0" rtlCol="0">
            <a:spAutoFit/>
          </a:bodyPr>
          <a:lstStyle/>
          <a:p>
            <a:pPr marR="5080" algn="just">
              <a:lnSpc>
                <a:spcPts val="1650"/>
              </a:lnSpc>
              <a:spcBef>
                <a:spcPts val="180"/>
              </a:spcBef>
            </a:pPr>
            <a:r>
              <a:rPr lang="vi-VN" sz="1400" spc="-150" dirty="0">
                <a:solidFill>
                  <a:srgbClr val="FFFFFF"/>
                </a:solidFill>
                <a:latin typeface="Verdana"/>
                <a:cs typeface="Verdana"/>
              </a:rPr>
              <a:t>Phản bác kèm theo lý lẽ và/hoặc bằng chứng. Hướng mục tiêu trực tiếp vào lập luận ban đầu.</a:t>
            </a:r>
            <a:endParaRPr sz="1400" spc="-150" dirty="0">
              <a:latin typeface="Verdana"/>
              <a:cs typeface="Verdana"/>
            </a:endParaRPr>
          </a:p>
        </p:txBody>
      </p:sp>
      <p:sp>
        <p:nvSpPr>
          <p:cNvPr id="35" name="object 35"/>
          <p:cNvSpPr txBox="1"/>
          <p:nvPr/>
        </p:nvSpPr>
        <p:spPr>
          <a:xfrm>
            <a:off x="345900" y="2443138"/>
            <a:ext cx="2175510" cy="659861"/>
          </a:xfrm>
          <a:prstGeom prst="rect">
            <a:avLst/>
          </a:prstGeom>
        </p:spPr>
        <p:txBody>
          <a:bodyPr vert="horz" wrap="square" lIns="0" tIns="22860" rIns="0" bIns="0" rtlCol="0">
            <a:spAutoFit/>
          </a:bodyPr>
          <a:lstStyle/>
          <a:p>
            <a:pPr marL="12700" marR="5080">
              <a:lnSpc>
                <a:spcPts val="1650"/>
              </a:lnSpc>
              <a:spcBef>
                <a:spcPts val="180"/>
              </a:spcBef>
            </a:pPr>
            <a:r>
              <a:rPr lang="en-AU" sz="1400" spc="-65" dirty="0" err="1">
                <a:solidFill>
                  <a:srgbClr val="FFFFFF"/>
                </a:solidFill>
                <a:latin typeface="Verdana"/>
                <a:cs typeface="Verdana"/>
              </a:rPr>
              <a:t>Trình</a:t>
            </a:r>
            <a:r>
              <a:rPr lang="en-AU" sz="1400" spc="-65" dirty="0">
                <a:solidFill>
                  <a:srgbClr val="FFFFFF"/>
                </a:solidFill>
                <a:latin typeface="Verdana"/>
                <a:cs typeface="Verdana"/>
              </a:rPr>
              <a:t> </a:t>
            </a:r>
            <a:r>
              <a:rPr lang="en-AU" sz="1400" spc="-65" dirty="0" err="1">
                <a:solidFill>
                  <a:srgbClr val="FFFFFF"/>
                </a:solidFill>
                <a:latin typeface="Verdana"/>
                <a:cs typeface="Verdana"/>
              </a:rPr>
              <a:t>bày</a:t>
            </a:r>
            <a:r>
              <a:rPr lang="en-AU" sz="1400" spc="-65" dirty="0">
                <a:solidFill>
                  <a:srgbClr val="FFFFFF"/>
                </a:solidFill>
                <a:latin typeface="Verdana"/>
                <a:cs typeface="Verdana"/>
              </a:rPr>
              <a:t> </a:t>
            </a:r>
            <a:r>
              <a:rPr lang="en-AU" sz="1400" spc="-65" dirty="0" err="1">
                <a:solidFill>
                  <a:srgbClr val="FFFFFF"/>
                </a:solidFill>
                <a:latin typeface="Verdana"/>
                <a:cs typeface="Verdana"/>
              </a:rPr>
              <a:t>luận</a:t>
            </a:r>
            <a:r>
              <a:rPr lang="en-AU" sz="1400" spc="-65" dirty="0">
                <a:solidFill>
                  <a:srgbClr val="FFFFFF"/>
                </a:solidFill>
                <a:latin typeface="Verdana"/>
                <a:cs typeface="Verdana"/>
              </a:rPr>
              <a:t> </a:t>
            </a:r>
            <a:r>
              <a:rPr lang="en-AU" sz="1400" spc="-65" dirty="0" err="1">
                <a:solidFill>
                  <a:srgbClr val="FFFFFF"/>
                </a:solidFill>
                <a:latin typeface="Verdana"/>
                <a:cs typeface="Verdana"/>
              </a:rPr>
              <a:t>điểm</a:t>
            </a:r>
            <a:r>
              <a:rPr lang="en-AU" sz="1400" spc="-65" dirty="0">
                <a:solidFill>
                  <a:srgbClr val="FFFFFF"/>
                </a:solidFill>
                <a:latin typeface="Verdana"/>
                <a:cs typeface="Verdana"/>
              </a:rPr>
              <a:t> </a:t>
            </a:r>
            <a:r>
              <a:rPr lang="en-AU" sz="1400" spc="-65" dirty="0" err="1">
                <a:solidFill>
                  <a:srgbClr val="FFFFFF"/>
                </a:solidFill>
                <a:latin typeface="Verdana"/>
                <a:cs typeface="Verdana"/>
              </a:rPr>
              <a:t>phản</a:t>
            </a:r>
            <a:r>
              <a:rPr lang="en-AU" sz="1400" spc="-65" dirty="0">
                <a:solidFill>
                  <a:srgbClr val="FFFFFF"/>
                </a:solidFill>
                <a:latin typeface="Verdana"/>
                <a:cs typeface="Verdana"/>
              </a:rPr>
              <a:t> </a:t>
            </a:r>
            <a:r>
              <a:rPr lang="en-AU" sz="1400" spc="-65" dirty="0" err="1">
                <a:solidFill>
                  <a:srgbClr val="FFFFFF"/>
                </a:solidFill>
                <a:latin typeface="Verdana"/>
                <a:cs typeface="Verdana"/>
              </a:rPr>
              <a:t>đối</a:t>
            </a:r>
            <a:r>
              <a:rPr lang="en-AU" sz="1400" spc="-65" dirty="0">
                <a:solidFill>
                  <a:srgbClr val="FFFFFF"/>
                </a:solidFill>
                <a:latin typeface="Verdana"/>
                <a:cs typeface="Verdana"/>
              </a:rPr>
              <a:t> </a:t>
            </a:r>
            <a:r>
              <a:rPr lang="en-AU" sz="1400" spc="-65" dirty="0" err="1">
                <a:solidFill>
                  <a:srgbClr val="FFFFFF"/>
                </a:solidFill>
                <a:latin typeface="Verdana"/>
                <a:cs typeface="Verdana"/>
              </a:rPr>
              <a:t>mà</a:t>
            </a:r>
            <a:r>
              <a:rPr lang="en-AU" sz="1400" spc="-65" dirty="0">
                <a:solidFill>
                  <a:srgbClr val="FFFFFF"/>
                </a:solidFill>
                <a:latin typeface="Verdana"/>
                <a:cs typeface="Verdana"/>
              </a:rPr>
              <a:t> </a:t>
            </a:r>
            <a:r>
              <a:rPr lang="en-AU" sz="1400" spc="-65" dirty="0" err="1">
                <a:solidFill>
                  <a:srgbClr val="FFFFFF"/>
                </a:solidFill>
                <a:latin typeface="Verdana"/>
                <a:cs typeface="Verdana"/>
              </a:rPr>
              <a:t>ít</a:t>
            </a:r>
            <a:r>
              <a:rPr lang="en-AU" sz="1400" spc="-65" dirty="0">
                <a:solidFill>
                  <a:srgbClr val="FFFFFF"/>
                </a:solidFill>
                <a:latin typeface="Verdana"/>
                <a:cs typeface="Verdana"/>
              </a:rPr>
              <a:t> </a:t>
            </a:r>
            <a:r>
              <a:rPr lang="en-AU" sz="1400" spc="-65" dirty="0" err="1">
                <a:solidFill>
                  <a:srgbClr val="FFFFFF"/>
                </a:solidFill>
                <a:latin typeface="Verdana"/>
                <a:cs typeface="Verdana"/>
              </a:rPr>
              <a:t>hoặc</a:t>
            </a:r>
            <a:r>
              <a:rPr lang="en-AU" sz="1400" spc="-65" dirty="0">
                <a:solidFill>
                  <a:srgbClr val="FFFFFF"/>
                </a:solidFill>
                <a:latin typeface="Verdana"/>
                <a:cs typeface="Verdana"/>
              </a:rPr>
              <a:t> </a:t>
            </a:r>
            <a:r>
              <a:rPr lang="en-AU" sz="1400" spc="-65" dirty="0" err="1">
                <a:solidFill>
                  <a:srgbClr val="FFFFFF"/>
                </a:solidFill>
                <a:latin typeface="Verdana"/>
                <a:cs typeface="Verdana"/>
              </a:rPr>
              <a:t>không</a:t>
            </a:r>
            <a:r>
              <a:rPr lang="en-AU" sz="1400" spc="-65" dirty="0">
                <a:solidFill>
                  <a:srgbClr val="FFFFFF"/>
                </a:solidFill>
                <a:latin typeface="Verdana"/>
                <a:cs typeface="Verdana"/>
              </a:rPr>
              <a:t> </a:t>
            </a:r>
            <a:r>
              <a:rPr lang="en-AU" sz="1400" spc="-65" dirty="0" err="1">
                <a:solidFill>
                  <a:srgbClr val="FFFFFF"/>
                </a:solidFill>
                <a:latin typeface="Verdana"/>
                <a:cs typeface="Verdana"/>
              </a:rPr>
              <a:t>có</a:t>
            </a:r>
            <a:r>
              <a:rPr lang="en-AU" sz="1400" spc="-65" dirty="0">
                <a:solidFill>
                  <a:srgbClr val="FFFFFF"/>
                </a:solidFill>
                <a:latin typeface="Verdana"/>
                <a:cs typeface="Verdana"/>
              </a:rPr>
              <a:t> </a:t>
            </a:r>
            <a:r>
              <a:rPr lang="en-AU" sz="1400" spc="-65" dirty="0" err="1">
                <a:solidFill>
                  <a:srgbClr val="FFFFFF"/>
                </a:solidFill>
                <a:latin typeface="Verdana"/>
                <a:cs typeface="Verdana"/>
              </a:rPr>
              <a:t>bằng</a:t>
            </a:r>
            <a:r>
              <a:rPr lang="en-AU" sz="1400" spc="-65" dirty="0">
                <a:solidFill>
                  <a:srgbClr val="FFFFFF"/>
                </a:solidFill>
                <a:latin typeface="Verdana"/>
                <a:cs typeface="Verdana"/>
              </a:rPr>
              <a:t> </a:t>
            </a:r>
            <a:r>
              <a:rPr lang="en-AU" sz="1400" spc="-65" dirty="0" err="1">
                <a:solidFill>
                  <a:srgbClr val="FFFFFF"/>
                </a:solidFill>
                <a:latin typeface="Verdana"/>
                <a:cs typeface="Verdana"/>
              </a:rPr>
              <a:t>chứng</a:t>
            </a:r>
            <a:r>
              <a:rPr lang="en-AU" sz="1400" spc="-65" dirty="0">
                <a:solidFill>
                  <a:srgbClr val="FFFFFF"/>
                </a:solidFill>
                <a:latin typeface="Verdana"/>
                <a:cs typeface="Verdana"/>
              </a:rPr>
              <a:t> </a:t>
            </a:r>
            <a:r>
              <a:rPr lang="en-AU" sz="1400" spc="-65" dirty="0" err="1">
                <a:solidFill>
                  <a:srgbClr val="FFFFFF"/>
                </a:solidFill>
                <a:latin typeface="Verdana"/>
                <a:cs typeface="Verdana"/>
              </a:rPr>
              <a:t>hỗ</a:t>
            </a:r>
            <a:r>
              <a:rPr lang="en-AU" sz="1400" spc="-65" dirty="0">
                <a:solidFill>
                  <a:srgbClr val="FFFFFF"/>
                </a:solidFill>
                <a:latin typeface="Verdana"/>
                <a:cs typeface="Verdana"/>
              </a:rPr>
              <a:t> </a:t>
            </a:r>
            <a:r>
              <a:rPr lang="en-AU" sz="1400" spc="-65" dirty="0" err="1">
                <a:solidFill>
                  <a:srgbClr val="FFFFFF"/>
                </a:solidFill>
                <a:latin typeface="Verdana"/>
                <a:cs typeface="Verdana"/>
              </a:rPr>
              <a:t>trợ</a:t>
            </a:r>
            <a:r>
              <a:rPr sz="1400" spc="-10" dirty="0">
                <a:solidFill>
                  <a:srgbClr val="FFFFFF"/>
                </a:solidFill>
                <a:latin typeface="Verdana"/>
                <a:cs typeface="Verdana"/>
              </a:rPr>
              <a:t>.</a:t>
            </a:r>
            <a:endParaRPr sz="1400" dirty="0">
              <a:latin typeface="Verdana"/>
              <a:cs typeface="Verdana"/>
            </a:endParaRPr>
          </a:p>
        </p:txBody>
      </p:sp>
      <p:sp>
        <p:nvSpPr>
          <p:cNvPr id="36" name="object 36"/>
          <p:cNvSpPr txBox="1"/>
          <p:nvPr/>
        </p:nvSpPr>
        <p:spPr>
          <a:xfrm>
            <a:off x="343499" y="1085713"/>
            <a:ext cx="3106420" cy="657860"/>
          </a:xfrm>
          <a:prstGeom prst="rect">
            <a:avLst/>
          </a:prstGeom>
        </p:spPr>
        <p:txBody>
          <a:bodyPr vert="horz" wrap="square" lIns="0" tIns="22860" rIns="0" bIns="0" rtlCol="0">
            <a:spAutoFit/>
          </a:bodyPr>
          <a:lstStyle/>
          <a:p>
            <a:pPr marL="12700" marR="5080">
              <a:lnSpc>
                <a:spcPts val="1650"/>
              </a:lnSpc>
              <a:spcBef>
                <a:spcPts val="180"/>
              </a:spcBef>
            </a:pPr>
            <a:r>
              <a:rPr lang="en-AU" sz="1400" spc="-60" dirty="0" err="1">
                <a:solidFill>
                  <a:srgbClr val="FFFFFF"/>
                </a:solidFill>
                <a:latin typeface="Verdana"/>
                <a:cs typeface="Verdana"/>
              </a:rPr>
              <a:t>Phát</a:t>
            </a:r>
            <a:r>
              <a:rPr lang="en-AU" sz="1400" spc="-60" dirty="0">
                <a:solidFill>
                  <a:srgbClr val="FFFFFF"/>
                </a:solidFill>
                <a:latin typeface="Verdana"/>
                <a:cs typeface="Verdana"/>
              </a:rPr>
              <a:t> </a:t>
            </a:r>
            <a:r>
              <a:rPr lang="en-AU" sz="1400" spc="-60" dirty="0" err="1">
                <a:solidFill>
                  <a:srgbClr val="FFFFFF"/>
                </a:solidFill>
                <a:latin typeface="Verdana"/>
                <a:cs typeface="Verdana"/>
              </a:rPr>
              <a:t>hiện</a:t>
            </a:r>
            <a:r>
              <a:rPr lang="en-AU" sz="1400" spc="-60" dirty="0">
                <a:solidFill>
                  <a:srgbClr val="FFFFFF"/>
                </a:solidFill>
                <a:latin typeface="Verdana"/>
                <a:cs typeface="Verdana"/>
              </a:rPr>
              <a:t> </a:t>
            </a:r>
            <a:r>
              <a:rPr lang="en-AU" sz="1400" spc="-60" dirty="0" err="1">
                <a:solidFill>
                  <a:srgbClr val="FFFFFF"/>
                </a:solidFill>
                <a:latin typeface="Verdana"/>
                <a:cs typeface="Verdana"/>
              </a:rPr>
              <a:t>chứng</a:t>
            </a:r>
            <a:r>
              <a:rPr lang="en-AU" sz="1400" spc="-60" dirty="0">
                <a:solidFill>
                  <a:srgbClr val="FFFFFF"/>
                </a:solidFill>
                <a:latin typeface="Verdana"/>
                <a:cs typeface="Verdana"/>
              </a:rPr>
              <a:t> </a:t>
            </a:r>
            <a:r>
              <a:rPr lang="en-AU" sz="1400" spc="-60" dirty="0" err="1">
                <a:solidFill>
                  <a:srgbClr val="FFFFFF"/>
                </a:solidFill>
                <a:latin typeface="Verdana"/>
                <a:cs typeface="Verdana"/>
              </a:rPr>
              <a:t>cứ</a:t>
            </a:r>
            <a:r>
              <a:rPr lang="en-AU" sz="1400" spc="-60" dirty="0">
                <a:solidFill>
                  <a:srgbClr val="FFFFFF"/>
                </a:solidFill>
                <a:latin typeface="Verdana"/>
                <a:cs typeface="Verdana"/>
              </a:rPr>
              <a:t> </a:t>
            </a:r>
            <a:r>
              <a:rPr lang="en-AU" sz="1400" spc="-60" dirty="0" err="1">
                <a:solidFill>
                  <a:srgbClr val="FFFFFF"/>
                </a:solidFill>
                <a:latin typeface="Verdana"/>
                <a:cs typeface="Verdana"/>
              </a:rPr>
              <a:t>trong</a:t>
            </a:r>
            <a:r>
              <a:rPr lang="en-AU" sz="1400" spc="-60" dirty="0">
                <a:solidFill>
                  <a:srgbClr val="FFFFFF"/>
                </a:solidFill>
                <a:latin typeface="Verdana"/>
                <a:cs typeface="Verdana"/>
              </a:rPr>
              <a:t> </a:t>
            </a:r>
            <a:r>
              <a:rPr lang="en-AU" sz="1400" spc="-60" dirty="0" err="1">
                <a:solidFill>
                  <a:srgbClr val="FFFFFF"/>
                </a:solidFill>
                <a:latin typeface="Verdana"/>
                <a:cs typeface="Verdana"/>
              </a:rPr>
              <a:t>một</a:t>
            </a:r>
            <a:r>
              <a:rPr lang="en-AU" sz="1400" spc="-60" dirty="0">
                <a:solidFill>
                  <a:srgbClr val="FFFFFF"/>
                </a:solidFill>
                <a:latin typeface="Verdana"/>
                <a:cs typeface="Verdana"/>
              </a:rPr>
              <a:t> </a:t>
            </a:r>
            <a:r>
              <a:rPr lang="en-AU" sz="1400" spc="-60" dirty="0" err="1">
                <a:solidFill>
                  <a:srgbClr val="FFFFFF"/>
                </a:solidFill>
                <a:latin typeface="Verdana"/>
                <a:cs typeface="Verdana"/>
              </a:rPr>
              <a:t>cuộc</a:t>
            </a:r>
            <a:r>
              <a:rPr lang="en-AU" sz="1400" spc="-60" dirty="0">
                <a:solidFill>
                  <a:srgbClr val="FFFFFF"/>
                </a:solidFill>
                <a:latin typeface="Verdana"/>
                <a:cs typeface="Verdana"/>
              </a:rPr>
              <a:t> </a:t>
            </a:r>
            <a:r>
              <a:rPr lang="en-AU" sz="1400" spc="-60" dirty="0" err="1">
                <a:solidFill>
                  <a:srgbClr val="FFFFFF"/>
                </a:solidFill>
                <a:latin typeface="Verdana"/>
                <a:cs typeface="Verdana"/>
              </a:rPr>
              <a:t>tranh</a:t>
            </a:r>
            <a:r>
              <a:rPr lang="en-AU" sz="1400" spc="-60" dirty="0">
                <a:solidFill>
                  <a:srgbClr val="FFFFFF"/>
                </a:solidFill>
                <a:latin typeface="Verdana"/>
                <a:cs typeface="Verdana"/>
              </a:rPr>
              <a:t> </a:t>
            </a:r>
            <a:r>
              <a:rPr lang="en-AU" sz="1400" spc="-60" dirty="0" err="1">
                <a:solidFill>
                  <a:srgbClr val="FFFFFF"/>
                </a:solidFill>
                <a:latin typeface="Verdana"/>
                <a:cs typeface="Verdana"/>
              </a:rPr>
              <a:t>luận</a:t>
            </a:r>
            <a:r>
              <a:rPr lang="en-AU" sz="1400" spc="-60" dirty="0">
                <a:solidFill>
                  <a:srgbClr val="FFFFFF"/>
                </a:solidFill>
                <a:latin typeface="Verdana"/>
                <a:cs typeface="Verdana"/>
              </a:rPr>
              <a:t> </a:t>
            </a:r>
            <a:r>
              <a:rPr lang="en-AU" sz="1400" spc="-60" dirty="0" err="1">
                <a:solidFill>
                  <a:srgbClr val="FFFFFF"/>
                </a:solidFill>
                <a:latin typeface="Verdana"/>
                <a:cs typeface="Verdana"/>
              </a:rPr>
              <a:t>mà</a:t>
            </a:r>
            <a:r>
              <a:rPr lang="en-AU" sz="1400" spc="-60" dirty="0">
                <a:solidFill>
                  <a:srgbClr val="FFFFFF"/>
                </a:solidFill>
                <a:latin typeface="Verdana"/>
                <a:cs typeface="Verdana"/>
              </a:rPr>
              <a:t> </a:t>
            </a:r>
            <a:r>
              <a:rPr lang="en-AU" sz="1400" spc="-60" dirty="0" err="1">
                <a:solidFill>
                  <a:srgbClr val="FFFFFF"/>
                </a:solidFill>
                <a:latin typeface="Verdana"/>
                <a:cs typeface="Verdana"/>
              </a:rPr>
              <a:t>bạn</a:t>
            </a:r>
            <a:r>
              <a:rPr lang="en-AU" sz="1400" spc="-60" dirty="0">
                <a:solidFill>
                  <a:srgbClr val="FFFFFF"/>
                </a:solidFill>
                <a:latin typeface="Verdana"/>
                <a:cs typeface="Verdana"/>
              </a:rPr>
              <a:t> </a:t>
            </a:r>
            <a:r>
              <a:rPr lang="en-AU" sz="1400" spc="-60" dirty="0" err="1">
                <a:solidFill>
                  <a:srgbClr val="FFFFFF"/>
                </a:solidFill>
                <a:latin typeface="Verdana"/>
                <a:cs typeface="Verdana"/>
              </a:rPr>
              <a:t>cho</a:t>
            </a:r>
            <a:r>
              <a:rPr lang="en-AU" sz="1400" spc="-60" dirty="0">
                <a:solidFill>
                  <a:srgbClr val="FFFFFF"/>
                </a:solidFill>
                <a:latin typeface="Verdana"/>
                <a:cs typeface="Verdana"/>
              </a:rPr>
              <a:t> </a:t>
            </a:r>
            <a:r>
              <a:rPr lang="en-AU" sz="1400" spc="-60" dirty="0" err="1">
                <a:solidFill>
                  <a:srgbClr val="FFFFFF"/>
                </a:solidFill>
                <a:latin typeface="Verdana"/>
                <a:cs typeface="Verdana"/>
              </a:rPr>
              <a:t>là</a:t>
            </a:r>
            <a:r>
              <a:rPr lang="en-AU" sz="1400" spc="-60" dirty="0">
                <a:solidFill>
                  <a:srgbClr val="FFFFFF"/>
                </a:solidFill>
                <a:latin typeface="Verdana"/>
                <a:cs typeface="Verdana"/>
              </a:rPr>
              <a:t> </a:t>
            </a:r>
            <a:r>
              <a:rPr lang="en-AU" sz="1400" spc="-60" dirty="0" err="1">
                <a:solidFill>
                  <a:srgbClr val="FFFFFF"/>
                </a:solidFill>
                <a:latin typeface="Verdana"/>
                <a:cs typeface="Verdana"/>
              </a:rPr>
              <a:t>sai</a:t>
            </a:r>
            <a:r>
              <a:rPr lang="en-AU" sz="1400" spc="-60" dirty="0">
                <a:solidFill>
                  <a:srgbClr val="FFFFFF"/>
                </a:solidFill>
                <a:latin typeface="Verdana"/>
                <a:cs typeface="Verdana"/>
              </a:rPr>
              <a:t>, </a:t>
            </a:r>
            <a:r>
              <a:rPr lang="en-AU" sz="1400" spc="-60" dirty="0" err="1">
                <a:solidFill>
                  <a:srgbClr val="FFFFFF"/>
                </a:solidFill>
                <a:latin typeface="Verdana"/>
                <a:cs typeface="Verdana"/>
              </a:rPr>
              <a:t>sau</a:t>
            </a:r>
            <a:r>
              <a:rPr lang="en-AU" sz="1400" spc="-60" dirty="0">
                <a:solidFill>
                  <a:srgbClr val="FFFFFF"/>
                </a:solidFill>
                <a:latin typeface="Verdana"/>
                <a:cs typeface="Verdana"/>
              </a:rPr>
              <a:t> </a:t>
            </a:r>
            <a:r>
              <a:rPr lang="en-AU" sz="1400" spc="-60" dirty="0" err="1">
                <a:solidFill>
                  <a:srgbClr val="FFFFFF"/>
                </a:solidFill>
                <a:latin typeface="Verdana"/>
                <a:cs typeface="Verdana"/>
              </a:rPr>
              <a:t>đó</a:t>
            </a:r>
            <a:r>
              <a:rPr lang="en-AU" sz="1400" spc="-60" dirty="0">
                <a:solidFill>
                  <a:srgbClr val="FFFFFF"/>
                </a:solidFill>
                <a:latin typeface="Verdana"/>
                <a:cs typeface="Verdana"/>
              </a:rPr>
              <a:t> </a:t>
            </a:r>
            <a:r>
              <a:rPr lang="en-AU" sz="1400" spc="-60" dirty="0" err="1">
                <a:solidFill>
                  <a:srgbClr val="FFFFFF"/>
                </a:solidFill>
                <a:latin typeface="Verdana"/>
                <a:cs typeface="Verdana"/>
              </a:rPr>
              <a:t>giải</a:t>
            </a:r>
            <a:r>
              <a:rPr lang="en-AU" sz="1400" spc="-60" dirty="0">
                <a:solidFill>
                  <a:srgbClr val="FFFFFF"/>
                </a:solidFill>
                <a:latin typeface="Verdana"/>
                <a:cs typeface="Verdana"/>
              </a:rPr>
              <a:t> </a:t>
            </a:r>
            <a:r>
              <a:rPr lang="en-AU" sz="1400" spc="-60" dirty="0" err="1">
                <a:solidFill>
                  <a:srgbClr val="FFFFFF"/>
                </a:solidFill>
                <a:latin typeface="Verdana"/>
                <a:cs typeface="Verdana"/>
              </a:rPr>
              <a:t>thích</a:t>
            </a:r>
            <a:r>
              <a:rPr lang="en-AU" sz="1400" spc="-60" dirty="0">
                <a:solidFill>
                  <a:srgbClr val="FFFFFF"/>
                </a:solidFill>
                <a:latin typeface="Verdana"/>
                <a:cs typeface="Verdana"/>
              </a:rPr>
              <a:t> </a:t>
            </a:r>
            <a:r>
              <a:rPr lang="en-AU" sz="1400" spc="-60" dirty="0" err="1">
                <a:solidFill>
                  <a:srgbClr val="FFFFFF"/>
                </a:solidFill>
                <a:latin typeface="Verdana"/>
                <a:cs typeface="Verdana"/>
              </a:rPr>
              <a:t>lý</a:t>
            </a:r>
            <a:r>
              <a:rPr lang="en-AU" sz="1400" spc="-60" dirty="0">
                <a:solidFill>
                  <a:srgbClr val="FFFFFF"/>
                </a:solidFill>
                <a:latin typeface="Verdana"/>
                <a:cs typeface="Verdana"/>
              </a:rPr>
              <a:t> do </a:t>
            </a:r>
            <a:r>
              <a:rPr lang="en-AU" sz="1400" spc="-60" dirty="0" err="1">
                <a:solidFill>
                  <a:srgbClr val="FFFFFF"/>
                </a:solidFill>
                <a:latin typeface="Verdana"/>
                <a:cs typeface="Verdana"/>
              </a:rPr>
              <a:t>tại</a:t>
            </a:r>
            <a:r>
              <a:rPr lang="en-AU" sz="1400" spc="-60" dirty="0">
                <a:solidFill>
                  <a:srgbClr val="FFFFFF"/>
                </a:solidFill>
                <a:latin typeface="Verdana"/>
                <a:cs typeface="Verdana"/>
              </a:rPr>
              <a:t> </a:t>
            </a:r>
            <a:r>
              <a:rPr lang="en-AU" sz="1400" spc="-60" dirty="0" err="1">
                <a:solidFill>
                  <a:srgbClr val="FFFFFF"/>
                </a:solidFill>
                <a:latin typeface="Verdana"/>
                <a:cs typeface="Verdana"/>
              </a:rPr>
              <a:t>sao</a:t>
            </a:r>
            <a:r>
              <a:rPr lang="en-AU" sz="1400" spc="-60" dirty="0">
                <a:solidFill>
                  <a:srgbClr val="FFFFFF"/>
                </a:solidFill>
                <a:latin typeface="Verdana"/>
                <a:cs typeface="Verdana"/>
              </a:rPr>
              <a:t> </a:t>
            </a:r>
            <a:r>
              <a:rPr lang="en-AU" sz="1400" spc="-60" dirty="0" err="1">
                <a:solidFill>
                  <a:srgbClr val="FFFFFF"/>
                </a:solidFill>
                <a:latin typeface="Verdana"/>
                <a:cs typeface="Verdana"/>
              </a:rPr>
              <a:t>nó</a:t>
            </a:r>
            <a:r>
              <a:rPr lang="en-AU" sz="1400" spc="-60" dirty="0">
                <a:solidFill>
                  <a:srgbClr val="FFFFFF"/>
                </a:solidFill>
                <a:latin typeface="Verdana"/>
                <a:cs typeface="Verdana"/>
              </a:rPr>
              <a:t> </a:t>
            </a:r>
            <a:r>
              <a:rPr lang="en-AU" sz="1400" spc="-60" dirty="0" err="1">
                <a:solidFill>
                  <a:srgbClr val="FFFFFF"/>
                </a:solidFill>
                <a:latin typeface="Verdana"/>
                <a:cs typeface="Verdana"/>
              </a:rPr>
              <a:t>sai</a:t>
            </a:r>
            <a:r>
              <a:rPr sz="1400" spc="-10" dirty="0">
                <a:solidFill>
                  <a:srgbClr val="FFFFFF"/>
                </a:solidFill>
                <a:latin typeface="Verdana"/>
                <a:cs typeface="Verdana"/>
              </a:rPr>
              <a:t>.</a:t>
            </a:r>
            <a:endParaRPr sz="1400" dirty="0">
              <a:latin typeface="Verdana"/>
              <a:cs typeface="Verdana"/>
            </a:endParaRPr>
          </a:p>
        </p:txBody>
      </p:sp>
      <p:sp>
        <p:nvSpPr>
          <p:cNvPr id="37" name="object 37"/>
          <p:cNvSpPr txBox="1"/>
          <p:nvPr/>
        </p:nvSpPr>
        <p:spPr>
          <a:xfrm>
            <a:off x="6582270" y="256287"/>
            <a:ext cx="2089785" cy="659861"/>
          </a:xfrm>
          <a:prstGeom prst="rect">
            <a:avLst/>
          </a:prstGeom>
        </p:spPr>
        <p:txBody>
          <a:bodyPr vert="horz" wrap="square" lIns="0" tIns="22860" rIns="0" bIns="0" rtlCol="0">
            <a:spAutoFit/>
          </a:bodyPr>
          <a:lstStyle/>
          <a:p>
            <a:pPr marL="12700" marR="5080" indent="59690" algn="r">
              <a:lnSpc>
                <a:spcPts val="1650"/>
              </a:lnSpc>
              <a:spcBef>
                <a:spcPts val="180"/>
              </a:spcBef>
            </a:pPr>
            <a:r>
              <a:rPr lang="vi-VN" sz="1400" spc="-150" dirty="0">
                <a:solidFill>
                  <a:srgbClr val="FFFFFF"/>
                </a:solidFill>
                <a:latin typeface="Verdana"/>
                <a:cs typeface="Verdana"/>
              </a:rPr>
              <a:t>Nhận diện chính xác điểm trung tâm của đối thủ trước khi tranh luận chống lại nó</a:t>
            </a:r>
            <a:r>
              <a:rPr sz="1400" spc="-150" dirty="0">
                <a:solidFill>
                  <a:srgbClr val="FFFFFF"/>
                </a:solidFill>
                <a:latin typeface="Verdana"/>
                <a:cs typeface="Verdana"/>
              </a:rPr>
              <a:t>.</a:t>
            </a:r>
            <a:endParaRPr sz="1400" spc="-150" dirty="0">
              <a:latin typeface="Verdana"/>
              <a:cs typeface="Verdana"/>
            </a:endParaRPr>
          </a:p>
        </p:txBody>
      </p:sp>
      <p:sp>
        <p:nvSpPr>
          <p:cNvPr id="38" name="object 38"/>
          <p:cNvSpPr txBox="1">
            <a:spLocks noGrp="1"/>
          </p:cNvSpPr>
          <p:nvPr>
            <p:ph type="title"/>
          </p:nvPr>
        </p:nvSpPr>
        <p:spPr>
          <a:xfrm>
            <a:off x="343500" y="269614"/>
            <a:ext cx="3238500" cy="487045"/>
          </a:xfrm>
          <a:prstGeom prst="rect">
            <a:avLst/>
          </a:prstGeom>
        </p:spPr>
        <p:txBody>
          <a:bodyPr vert="horz" wrap="square" lIns="0" tIns="12700" rIns="0" bIns="0" rtlCol="0">
            <a:spAutoFit/>
          </a:bodyPr>
          <a:lstStyle/>
          <a:p>
            <a:pPr marL="12700">
              <a:lnSpc>
                <a:spcPct val="100000"/>
              </a:lnSpc>
              <a:spcBef>
                <a:spcPts val="100"/>
              </a:spcBef>
            </a:pPr>
            <a:r>
              <a:rPr lang="vi-VN" sz="2000" spc="-150" dirty="0">
                <a:solidFill>
                  <a:srgbClr val="FFFFFF"/>
                </a:solidFill>
              </a:rPr>
              <a:t>Thước đo</a:t>
            </a:r>
            <a:r>
              <a:rPr sz="2000" spc="-90" dirty="0">
                <a:solidFill>
                  <a:srgbClr val="FFFFFF"/>
                </a:solidFill>
              </a:rPr>
              <a:t> </a:t>
            </a:r>
            <a:r>
              <a:rPr lang="vi-VN" sz="2000" spc="-110" dirty="0">
                <a:solidFill>
                  <a:srgbClr val="FCD94B"/>
                </a:solidFill>
              </a:rPr>
              <a:t>Lập luận </a:t>
            </a:r>
            <a:r>
              <a:rPr lang="en-AU" sz="2000" spc="-135" dirty="0">
                <a:solidFill>
                  <a:srgbClr val="FFFFFF"/>
                </a:solidFill>
              </a:rPr>
              <a:t>Graham</a:t>
            </a:r>
            <a:endParaRPr sz="2000" dirty="0"/>
          </a:p>
          <a:p>
            <a:pPr marL="14604">
              <a:lnSpc>
                <a:spcPct val="100000"/>
              </a:lnSpc>
              <a:spcBef>
                <a:spcPts val="30"/>
              </a:spcBef>
            </a:pPr>
            <a:r>
              <a:rPr lang="vi-VN" sz="1000" i="1" dirty="0">
                <a:solidFill>
                  <a:srgbClr val="FFFFFF"/>
                </a:solidFill>
                <a:latin typeface="Calibri"/>
                <a:cs typeface="Calibri"/>
              </a:rPr>
              <a:t>Trích</a:t>
            </a:r>
            <a:r>
              <a:rPr sz="1000" i="1" spc="135" dirty="0">
                <a:solidFill>
                  <a:srgbClr val="FFFFFF"/>
                </a:solidFill>
                <a:latin typeface="Calibri"/>
                <a:cs typeface="Calibri"/>
              </a:rPr>
              <a:t> </a:t>
            </a:r>
            <a:r>
              <a:rPr lang="vi-VN" sz="1000" i="1" spc="135" dirty="0">
                <a:solidFill>
                  <a:srgbClr val="FFFFFF"/>
                </a:solidFill>
                <a:latin typeface="Calibri"/>
                <a:cs typeface="Calibri"/>
              </a:rPr>
              <a:t>từ</a:t>
            </a:r>
            <a:r>
              <a:rPr sz="1000" i="1" spc="135" dirty="0">
                <a:solidFill>
                  <a:srgbClr val="FFFFFF"/>
                </a:solidFill>
                <a:latin typeface="Calibri"/>
                <a:cs typeface="Calibri"/>
              </a:rPr>
              <a:t> </a:t>
            </a:r>
            <a:r>
              <a:rPr sz="1000" i="1" dirty="0">
                <a:solidFill>
                  <a:srgbClr val="FFFFFF"/>
                </a:solidFill>
                <a:latin typeface="Calibri"/>
                <a:cs typeface="Calibri"/>
              </a:rPr>
              <a:t>‘How</a:t>
            </a:r>
            <a:r>
              <a:rPr sz="1000" i="1" spc="135" dirty="0">
                <a:solidFill>
                  <a:srgbClr val="FFFFFF"/>
                </a:solidFill>
                <a:latin typeface="Calibri"/>
                <a:cs typeface="Calibri"/>
              </a:rPr>
              <a:t> </a:t>
            </a:r>
            <a:r>
              <a:rPr sz="1000" i="1" dirty="0">
                <a:solidFill>
                  <a:srgbClr val="FFFFFF"/>
                </a:solidFill>
                <a:latin typeface="Calibri"/>
                <a:cs typeface="Calibri"/>
              </a:rPr>
              <a:t>to</a:t>
            </a:r>
            <a:r>
              <a:rPr sz="1000" i="1" spc="135" dirty="0">
                <a:solidFill>
                  <a:srgbClr val="FFFFFF"/>
                </a:solidFill>
                <a:latin typeface="Calibri"/>
                <a:cs typeface="Calibri"/>
              </a:rPr>
              <a:t> </a:t>
            </a:r>
            <a:r>
              <a:rPr sz="1000" i="1" dirty="0">
                <a:solidFill>
                  <a:srgbClr val="FFFFFF"/>
                </a:solidFill>
                <a:latin typeface="Calibri"/>
                <a:cs typeface="Calibri"/>
              </a:rPr>
              <a:t>Disagree’</a:t>
            </a:r>
            <a:r>
              <a:rPr sz="1000" i="1" spc="140" dirty="0">
                <a:solidFill>
                  <a:srgbClr val="FFFFFF"/>
                </a:solidFill>
                <a:latin typeface="Calibri"/>
                <a:cs typeface="Calibri"/>
              </a:rPr>
              <a:t> </a:t>
            </a:r>
            <a:r>
              <a:rPr sz="1000" i="1" dirty="0">
                <a:solidFill>
                  <a:srgbClr val="FFFFFF"/>
                </a:solidFill>
                <a:latin typeface="Calibri"/>
                <a:cs typeface="Calibri"/>
              </a:rPr>
              <a:t>(2008)</a:t>
            </a:r>
            <a:r>
              <a:rPr sz="1000" i="1" spc="135" dirty="0">
                <a:solidFill>
                  <a:srgbClr val="FFFFFF"/>
                </a:solidFill>
                <a:latin typeface="Calibri"/>
                <a:cs typeface="Calibri"/>
              </a:rPr>
              <a:t> </a:t>
            </a:r>
            <a:r>
              <a:rPr lang="vi-VN" sz="1000" i="1" dirty="0">
                <a:solidFill>
                  <a:srgbClr val="FFFFFF"/>
                </a:solidFill>
                <a:latin typeface="Calibri"/>
                <a:cs typeface="Calibri"/>
              </a:rPr>
              <a:t>của</a:t>
            </a:r>
            <a:r>
              <a:rPr sz="1000" i="1" spc="135" dirty="0">
                <a:solidFill>
                  <a:srgbClr val="FFFFFF"/>
                </a:solidFill>
                <a:latin typeface="Calibri"/>
                <a:cs typeface="Calibri"/>
              </a:rPr>
              <a:t> </a:t>
            </a:r>
            <a:r>
              <a:rPr sz="1000" i="1" dirty="0">
                <a:solidFill>
                  <a:srgbClr val="FFFFFF"/>
                </a:solidFill>
                <a:latin typeface="Calibri"/>
                <a:cs typeface="Calibri"/>
              </a:rPr>
              <a:t>Paul</a:t>
            </a:r>
            <a:r>
              <a:rPr sz="1000" i="1" spc="135" dirty="0">
                <a:solidFill>
                  <a:srgbClr val="FFFFFF"/>
                </a:solidFill>
                <a:latin typeface="Calibri"/>
                <a:cs typeface="Calibri"/>
              </a:rPr>
              <a:t> </a:t>
            </a:r>
            <a:r>
              <a:rPr sz="1000" i="1" spc="-10" dirty="0">
                <a:solidFill>
                  <a:srgbClr val="FFFFFF"/>
                </a:solidFill>
                <a:latin typeface="Calibri"/>
                <a:cs typeface="Calibri"/>
              </a:rPr>
              <a:t>Graham</a:t>
            </a:r>
            <a:endParaRPr sz="1000" dirty="0">
              <a:latin typeface="Calibri"/>
              <a:cs typeface="Calibri"/>
            </a:endParaRPr>
          </a:p>
        </p:txBody>
      </p:sp>
      <p:sp>
        <p:nvSpPr>
          <p:cNvPr id="39" name="object 39"/>
          <p:cNvSpPr txBox="1"/>
          <p:nvPr/>
        </p:nvSpPr>
        <p:spPr>
          <a:xfrm>
            <a:off x="8831581" y="2173095"/>
            <a:ext cx="225425" cy="953135"/>
          </a:xfrm>
          <a:prstGeom prst="rect">
            <a:avLst/>
          </a:prstGeom>
        </p:spPr>
        <p:txBody>
          <a:bodyPr vert="vert270" wrap="square" lIns="0" tIns="7620" rIns="0" bIns="0" rtlCol="0">
            <a:spAutoFit/>
          </a:bodyPr>
          <a:lstStyle/>
          <a:p>
            <a:pPr marL="12700">
              <a:lnSpc>
                <a:spcPct val="100000"/>
              </a:lnSpc>
              <a:spcBef>
                <a:spcPts val="6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49225" y="2069887"/>
            <a:ext cx="2012950" cy="925830"/>
          </a:xfrm>
          <a:custGeom>
            <a:avLst/>
            <a:gdLst/>
            <a:ahLst/>
            <a:cxnLst/>
            <a:rect l="l" t="t" r="r" b="b"/>
            <a:pathLst>
              <a:path w="2012950" h="925829">
                <a:moveTo>
                  <a:pt x="1926248" y="925799"/>
                </a:moveTo>
                <a:lnTo>
                  <a:pt x="86451" y="925799"/>
                </a:lnTo>
                <a:lnTo>
                  <a:pt x="52800" y="919006"/>
                </a:lnTo>
                <a:lnTo>
                  <a:pt x="25320" y="900479"/>
                </a:lnTo>
                <a:lnTo>
                  <a:pt x="6793" y="872999"/>
                </a:lnTo>
                <a:lnTo>
                  <a:pt x="0" y="839348"/>
                </a:lnTo>
                <a:lnTo>
                  <a:pt x="0" y="86451"/>
                </a:lnTo>
                <a:lnTo>
                  <a:pt x="6793" y="52800"/>
                </a:lnTo>
                <a:lnTo>
                  <a:pt x="25320" y="25320"/>
                </a:lnTo>
                <a:lnTo>
                  <a:pt x="52800" y="6793"/>
                </a:lnTo>
                <a:lnTo>
                  <a:pt x="86451" y="0"/>
                </a:lnTo>
                <a:lnTo>
                  <a:pt x="1926248" y="0"/>
                </a:lnTo>
                <a:lnTo>
                  <a:pt x="1974211" y="14524"/>
                </a:lnTo>
                <a:lnTo>
                  <a:pt x="2006119" y="53367"/>
                </a:lnTo>
                <a:lnTo>
                  <a:pt x="2012699" y="86451"/>
                </a:lnTo>
                <a:lnTo>
                  <a:pt x="2012699" y="839348"/>
                </a:lnTo>
                <a:lnTo>
                  <a:pt x="2005906" y="872999"/>
                </a:lnTo>
                <a:lnTo>
                  <a:pt x="1987379" y="900479"/>
                </a:lnTo>
                <a:lnTo>
                  <a:pt x="1959899" y="919006"/>
                </a:lnTo>
                <a:lnTo>
                  <a:pt x="1926248" y="925799"/>
                </a:lnTo>
                <a:close/>
              </a:path>
            </a:pathLst>
          </a:custGeom>
          <a:solidFill>
            <a:srgbClr val="009EFF"/>
          </a:solidFill>
        </p:spPr>
        <p:txBody>
          <a:bodyPr wrap="square" lIns="0" tIns="0" rIns="0" bIns="0" rtlCol="0"/>
          <a:lstStyle/>
          <a:p>
            <a:endParaRPr/>
          </a:p>
        </p:txBody>
      </p:sp>
      <p:sp>
        <p:nvSpPr>
          <p:cNvPr id="3" name="object 3"/>
          <p:cNvSpPr txBox="1"/>
          <p:nvPr/>
        </p:nvSpPr>
        <p:spPr>
          <a:xfrm>
            <a:off x="330859" y="2145945"/>
            <a:ext cx="1802741" cy="760273"/>
          </a:xfrm>
          <a:prstGeom prst="rect">
            <a:avLst/>
          </a:prstGeom>
        </p:spPr>
        <p:txBody>
          <a:bodyPr vert="horz" wrap="square" lIns="0" tIns="27940" rIns="0" bIns="0" rtlCol="0">
            <a:spAutoFit/>
          </a:bodyPr>
          <a:lstStyle/>
          <a:p>
            <a:pPr marR="5080" indent="11113" algn="ctr">
              <a:lnSpc>
                <a:spcPts val="2850"/>
              </a:lnSpc>
              <a:spcBef>
                <a:spcPts val="220"/>
              </a:spcBef>
            </a:pPr>
            <a:r>
              <a:rPr lang="en-AU" sz="2400" i="1" spc="-90" dirty="0" err="1">
                <a:latin typeface="Calibri"/>
                <a:cs typeface="Calibri"/>
              </a:rPr>
              <a:t>Ghét</a:t>
            </a:r>
            <a:r>
              <a:rPr lang="en-AU" sz="2400" i="1" spc="-90" dirty="0">
                <a:latin typeface="Calibri"/>
                <a:cs typeface="Calibri"/>
              </a:rPr>
              <a:t> Cay </a:t>
            </a:r>
            <a:br>
              <a:rPr lang="vi-VN" sz="2400" i="1" spc="-90" dirty="0">
                <a:latin typeface="Calibri"/>
                <a:cs typeface="Calibri"/>
              </a:rPr>
            </a:br>
            <a:r>
              <a:rPr lang="en-AU" sz="2400" i="1" spc="-90" dirty="0" err="1">
                <a:latin typeface="Calibri"/>
                <a:cs typeface="Calibri"/>
              </a:rPr>
              <a:t>Ghét</a:t>
            </a:r>
            <a:r>
              <a:rPr lang="en-AU" sz="2400" i="1" spc="-90" dirty="0">
                <a:latin typeface="Calibri"/>
                <a:cs typeface="Calibri"/>
              </a:rPr>
              <a:t> </a:t>
            </a:r>
            <a:r>
              <a:rPr lang="en-AU" sz="2400" i="1" spc="-90" dirty="0" err="1">
                <a:latin typeface="Calibri"/>
                <a:cs typeface="Calibri"/>
              </a:rPr>
              <a:t>Đắng</a:t>
            </a:r>
            <a:endParaRPr sz="2400" dirty="0">
              <a:latin typeface="Calibri"/>
              <a:cs typeface="Calibri"/>
            </a:endParaRPr>
          </a:p>
        </p:txBody>
      </p:sp>
      <p:sp>
        <p:nvSpPr>
          <p:cNvPr id="4" name="object 4"/>
          <p:cNvSpPr/>
          <p:nvPr/>
        </p:nvSpPr>
        <p:spPr>
          <a:xfrm>
            <a:off x="4655075" y="2069887"/>
            <a:ext cx="2012950" cy="925830"/>
          </a:xfrm>
          <a:custGeom>
            <a:avLst/>
            <a:gdLst/>
            <a:ahLst/>
            <a:cxnLst/>
            <a:rect l="l" t="t" r="r" b="b"/>
            <a:pathLst>
              <a:path w="2012950" h="925829">
                <a:moveTo>
                  <a:pt x="1926248" y="925799"/>
                </a:moveTo>
                <a:lnTo>
                  <a:pt x="86451" y="925799"/>
                </a:lnTo>
                <a:lnTo>
                  <a:pt x="52800" y="919006"/>
                </a:lnTo>
                <a:lnTo>
                  <a:pt x="25320" y="900479"/>
                </a:lnTo>
                <a:lnTo>
                  <a:pt x="6793" y="872999"/>
                </a:lnTo>
                <a:lnTo>
                  <a:pt x="0" y="839348"/>
                </a:lnTo>
                <a:lnTo>
                  <a:pt x="0" y="86451"/>
                </a:lnTo>
                <a:lnTo>
                  <a:pt x="6793" y="52800"/>
                </a:lnTo>
                <a:lnTo>
                  <a:pt x="25320" y="25320"/>
                </a:lnTo>
                <a:lnTo>
                  <a:pt x="52800" y="6793"/>
                </a:lnTo>
                <a:lnTo>
                  <a:pt x="86451" y="0"/>
                </a:lnTo>
                <a:lnTo>
                  <a:pt x="1926248" y="0"/>
                </a:lnTo>
                <a:lnTo>
                  <a:pt x="1974212" y="14524"/>
                </a:lnTo>
                <a:lnTo>
                  <a:pt x="2006119" y="53367"/>
                </a:lnTo>
                <a:lnTo>
                  <a:pt x="2012699" y="86451"/>
                </a:lnTo>
                <a:lnTo>
                  <a:pt x="2012699" y="839348"/>
                </a:lnTo>
                <a:lnTo>
                  <a:pt x="2005906" y="872999"/>
                </a:lnTo>
                <a:lnTo>
                  <a:pt x="1987378" y="900479"/>
                </a:lnTo>
                <a:lnTo>
                  <a:pt x="1959899" y="919006"/>
                </a:lnTo>
                <a:lnTo>
                  <a:pt x="1926248" y="925799"/>
                </a:lnTo>
                <a:close/>
              </a:path>
            </a:pathLst>
          </a:custGeom>
          <a:solidFill>
            <a:srgbClr val="FCD94B"/>
          </a:solidFill>
        </p:spPr>
        <p:txBody>
          <a:bodyPr wrap="square" lIns="0" tIns="0" rIns="0" bIns="0" rtlCol="0"/>
          <a:lstStyle/>
          <a:p>
            <a:endParaRPr/>
          </a:p>
        </p:txBody>
      </p:sp>
      <p:sp>
        <p:nvSpPr>
          <p:cNvPr id="5" name="object 5"/>
          <p:cNvSpPr txBox="1"/>
          <p:nvPr/>
        </p:nvSpPr>
        <p:spPr>
          <a:xfrm>
            <a:off x="4465506" y="2152665"/>
            <a:ext cx="2273801" cy="760273"/>
          </a:xfrm>
          <a:prstGeom prst="rect">
            <a:avLst/>
          </a:prstGeom>
        </p:spPr>
        <p:txBody>
          <a:bodyPr vert="horz" wrap="square" lIns="0" tIns="27940" rIns="0" bIns="0" rtlCol="0">
            <a:spAutoFit/>
          </a:bodyPr>
          <a:lstStyle/>
          <a:p>
            <a:pPr marL="125730" marR="5080" indent="-113664" algn="ctr">
              <a:lnSpc>
                <a:spcPts val="2850"/>
              </a:lnSpc>
              <a:spcBef>
                <a:spcPts val="220"/>
              </a:spcBef>
            </a:pPr>
            <a:r>
              <a:rPr lang="vi-VN" sz="2400" i="1" spc="-90" dirty="0">
                <a:latin typeface="Calibri"/>
                <a:cs typeface="Calibri"/>
              </a:rPr>
              <a:t>Tri thức </a:t>
            </a:r>
            <a:br>
              <a:rPr lang="vi-VN" sz="2400" i="1" spc="-90" dirty="0">
                <a:latin typeface="Calibri"/>
                <a:cs typeface="Calibri"/>
              </a:rPr>
            </a:br>
            <a:r>
              <a:rPr lang="vi-VN" sz="2400" i="1" spc="-90" dirty="0">
                <a:latin typeface="Calibri"/>
                <a:cs typeface="Calibri"/>
              </a:rPr>
              <a:t>không trung thực</a:t>
            </a:r>
            <a:endParaRPr sz="2400" dirty="0">
              <a:latin typeface="Calibri"/>
              <a:cs typeface="Calibri"/>
            </a:endParaRPr>
          </a:p>
        </p:txBody>
      </p:sp>
      <p:sp>
        <p:nvSpPr>
          <p:cNvPr id="6" name="object 6"/>
          <p:cNvSpPr/>
          <p:nvPr/>
        </p:nvSpPr>
        <p:spPr>
          <a:xfrm>
            <a:off x="2452150" y="2069887"/>
            <a:ext cx="2012950" cy="925830"/>
          </a:xfrm>
          <a:custGeom>
            <a:avLst/>
            <a:gdLst/>
            <a:ahLst/>
            <a:cxnLst/>
            <a:rect l="l" t="t" r="r" b="b"/>
            <a:pathLst>
              <a:path w="2012950" h="925829">
                <a:moveTo>
                  <a:pt x="1926248" y="925799"/>
                </a:moveTo>
                <a:lnTo>
                  <a:pt x="86451" y="925799"/>
                </a:lnTo>
                <a:lnTo>
                  <a:pt x="52800" y="919006"/>
                </a:lnTo>
                <a:lnTo>
                  <a:pt x="25320" y="900479"/>
                </a:lnTo>
                <a:lnTo>
                  <a:pt x="6793" y="872999"/>
                </a:lnTo>
                <a:lnTo>
                  <a:pt x="0" y="839348"/>
                </a:lnTo>
                <a:lnTo>
                  <a:pt x="0" y="86451"/>
                </a:lnTo>
                <a:lnTo>
                  <a:pt x="6793" y="52800"/>
                </a:lnTo>
                <a:lnTo>
                  <a:pt x="25320" y="25320"/>
                </a:lnTo>
                <a:lnTo>
                  <a:pt x="52800" y="6793"/>
                </a:lnTo>
                <a:lnTo>
                  <a:pt x="86451" y="0"/>
                </a:lnTo>
                <a:lnTo>
                  <a:pt x="1926248" y="0"/>
                </a:lnTo>
                <a:lnTo>
                  <a:pt x="1974212" y="14524"/>
                </a:lnTo>
                <a:lnTo>
                  <a:pt x="2006119" y="53367"/>
                </a:lnTo>
                <a:lnTo>
                  <a:pt x="2012699" y="86451"/>
                </a:lnTo>
                <a:lnTo>
                  <a:pt x="2012699" y="839348"/>
                </a:lnTo>
                <a:lnTo>
                  <a:pt x="2005906" y="872999"/>
                </a:lnTo>
                <a:lnTo>
                  <a:pt x="1987379" y="900479"/>
                </a:lnTo>
                <a:lnTo>
                  <a:pt x="1959899" y="919006"/>
                </a:lnTo>
                <a:lnTo>
                  <a:pt x="1926248" y="925799"/>
                </a:lnTo>
                <a:close/>
              </a:path>
            </a:pathLst>
          </a:custGeom>
          <a:solidFill>
            <a:srgbClr val="8AC926"/>
          </a:solidFill>
        </p:spPr>
        <p:txBody>
          <a:bodyPr wrap="square" lIns="0" tIns="0" rIns="0" bIns="0" rtlCol="0"/>
          <a:lstStyle/>
          <a:p>
            <a:endParaRPr/>
          </a:p>
        </p:txBody>
      </p:sp>
      <p:sp>
        <p:nvSpPr>
          <p:cNvPr id="7" name="object 7"/>
          <p:cNvSpPr txBox="1"/>
          <p:nvPr/>
        </p:nvSpPr>
        <p:spPr>
          <a:xfrm>
            <a:off x="2573966" y="2145945"/>
            <a:ext cx="1768475" cy="760273"/>
          </a:xfrm>
          <a:prstGeom prst="rect">
            <a:avLst/>
          </a:prstGeom>
        </p:spPr>
        <p:txBody>
          <a:bodyPr vert="horz" wrap="square" lIns="0" tIns="27940" rIns="0" bIns="0" rtlCol="0">
            <a:spAutoFit/>
          </a:bodyPr>
          <a:lstStyle/>
          <a:p>
            <a:pPr marR="5080" algn="ctr">
              <a:lnSpc>
                <a:spcPts val="2850"/>
              </a:lnSpc>
              <a:spcBef>
                <a:spcPts val="220"/>
              </a:spcBef>
            </a:pPr>
            <a:r>
              <a:rPr lang="vi-VN" sz="2400" i="1" spc="-90" dirty="0">
                <a:latin typeface="Calibri"/>
                <a:cs typeface="Calibri"/>
              </a:rPr>
              <a:t>Yêu nước </a:t>
            </a:r>
            <a:br>
              <a:rPr lang="vi-VN" sz="2400" i="1" spc="-90" dirty="0">
                <a:latin typeface="Calibri"/>
                <a:cs typeface="Calibri"/>
              </a:rPr>
            </a:br>
            <a:r>
              <a:rPr lang="vi-VN" sz="2400" i="1" spc="-90" dirty="0">
                <a:latin typeface="Calibri"/>
                <a:cs typeface="Calibri"/>
              </a:rPr>
              <a:t>tuyệt vọng</a:t>
            </a:r>
            <a:endParaRPr sz="2400" dirty="0">
              <a:latin typeface="Calibri"/>
              <a:cs typeface="Calibri"/>
            </a:endParaRPr>
          </a:p>
        </p:txBody>
      </p:sp>
      <p:sp>
        <p:nvSpPr>
          <p:cNvPr id="8" name="object 8"/>
          <p:cNvSpPr/>
          <p:nvPr/>
        </p:nvSpPr>
        <p:spPr>
          <a:xfrm>
            <a:off x="6858000" y="2069887"/>
            <a:ext cx="2012950" cy="925830"/>
          </a:xfrm>
          <a:custGeom>
            <a:avLst/>
            <a:gdLst/>
            <a:ahLst/>
            <a:cxnLst/>
            <a:rect l="l" t="t" r="r" b="b"/>
            <a:pathLst>
              <a:path w="2012950" h="925829">
                <a:moveTo>
                  <a:pt x="1926248" y="925799"/>
                </a:moveTo>
                <a:lnTo>
                  <a:pt x="86451" y="925799"/>
                </a:lnTo>
                <a:lnTo>
                  <a:pt x="52800" y="919006"/>
                </a:lnTo>
                <a:lnTo>
                  <a:pt x="25320" y="900479"/>
                </a:lnTo>
                <a:lnTo>
                  <a:pt x="6793" y="872999"/>
                </a:lnTo>
                <a:lnTo>
                  <a:pt x="0" y="839348"/>
                </a:lnTo>
                <a:lnTo>
                  <a:pt x="0" y="86451"/>
                </a:lnTo>
                <a:lnTo>
                  <a:pt x="6793" y="52800"/>
                </a:lnTo>
                <a:lnTo>
                  <a:pt x="25320" y="25320"/>
                </a:lnTo>
                <a:lnTo>
                  <a:pt x="52800" y="6793"/>
                </a:lnTo>
                <a:lnTo>
                  <a:pt x="86451" y="0"/>
                </a:lnTo>
                <a:lnTo>
                  <a:pt x="1926248" y="0"/>
                </a:lnTo>
                <a:lnTo>
                  <a:pt x="1974212" y="14524"/>
                </a:lnTo>
                <a:lnTo>
                  <a:pt x="2006119" y="53367"/>
                </a:lnTo>
                <a:lnTo>
                  <a:pt x="2012699" y="86451"/>
                </a:lnTo>
                <a:lnTo>
                  <a:pt x="2012699" y="839348"/>
                </a:lnTo>
                <a:lnTo>
                  <a:pt x="2005906" y="872999"/>
                </a:lnTo>
                <a:lnTo>
                  <a:pt x="1987378" y="900479"/>
                </a:lnTo>
                <a:lnTo>
                  <a:pt x="1959899" y="919006"/>
                </a:lnTo>
                <a:lnTo>
                  <a:pt x="1926248" y="925799"/>
                </a:lnTo>
                <a:close/>
              </a:path>
            </a:pathLst>
          </a:custGeom>
          <a:solidFill>
            <a:srgbClr val="FF595E"/>
          </a:solidFill>
        </p:spPr>
        <p:txBody>
          <a:bodyPr wrap="square" lIns="0" tIns="0" rIns="0" bIns="0" rtlCol="0"/>
          <a:lstStyle/>
          <a:p>
            <a:endParaRPr/>
          </a:p>
        </p:txBody>
      </p:sp>
      <p:sp>
        <p:nvSpPr>
          <p:cNvPr id="9" name="object 9"/>
          <p:cNvSpPr txBox="1"/>
          <p:nvPr/>
        </p:nvSpPr>
        <p:spPr>
          <a:xfrm>
            <a:off x="7087790" y="2145945"/>
            <a:ext cx="1551305" cy="760273"/>
          </a:xfrm>
          <a:prstGeom prst="rect">
            <a:avLst/>
          </a:prstGeom>
        </p:spPr>
        <p:txBody>
          <a:bodyPr vert="horz" wrap="square" lIns="0" tIns="27940" rIns="0" bIns="0" rtlCol="0">
            <a:spAutoFit/>
          </a:bodyPr>
          <a:lstStyle/>
          <a:p>
            <a:pPr marL="48895" marR="5080" indent="-36830" algn="ctr">
              <a:lnSpc>
                <a:spcPts val="2850"/>
              </a:lnSpc>
              <a:spcBef>
                <a:spcPts val="220"/>
              </a:spcBef>
            </a:pPr>
            <a:r>
              <a:rPr lang="vi-VN" sz="2400" i="1" spc="-90" dirty="0">
                <a:latin typeface="Calibri"/>
                <a:cs typeface="Calibri"/>
              </a:rPr>
              <a:t>Tù nhân </a:t>
            </a:r>
            <a:br>
              <a:rPr lang="vi-VN" sz="2400" i="1" spc="-90" dirty="0">
                <a:latin typeface="Calibri"/>
                <a:cs typeface="Calibri"/>
              </a:rPr>
            </a:br>
            <a:r>
              <a:rPr lang="vi-VN" sz="2400" i="1" spc="-90" dirty="0">
                <a:latin typeface="Calibri"/>
                <a:cs typeface="Calibri"/>
              </a:rPr>
              <a:t>chi phí cơ hội</a:t>
            </a:r>
            <a:endParaRPr sz="2400" dirty="0">
              <a:latin typeface="Calibri"/>
              <a:cs typeface="Calibri"/>
            </a:endParaRPr>
          </a:p>
        </p:txBody>
      </p:sp>
      <p:sp>
        <p:nvSpPr>
          <p:cNvPr id="10" name="object 10"/>
          <p:cNvSpPr txBox="1"/>
          <p:nvPr/>
        </p:nvSpPr>
        <p:spPr>
          <a:xfrm>
            <a:off x="331265" y="3212025"/>
            <a:ext cx="1847850" cy="978538"/>
          </a:xfrm>
          <a:prstGeom prst="rect">
            <a:avLst/>
          </a:prstGeom>
        </p:spPr>
        <p:txBody>
          <a:bodyPr vert="horz" wrap="square" lIns="0" tIns="12065" rIns="0" bIns="0" rtlCol="0">
            <a:spAutoFit/>
          </a:bodyPr>
          <a:lstStyle/>
          <a:p>
            <a:pPr marL="12700" marR="5080" algn="ctr">
              <a:lnSpc>
                <a:spcPct val="114999"/>
              </a:lnSpc>
              <a:spcBef>
                <a:spcPts val="95"/>
              </a:spcBef>
            </a:pPr>
            <a:r>
              <a:rPr sz="1400" i="1" spc="-70" dirty="0">
                <a:solidFill>
                  <a:srgbClr val="009EFF"/>
                </a:solidFill>
                <a:latin typeface="Verdana"/>
                <a:cs typeface="Verdana"/>
              </a:rPr>
              <a:t>“</a:t>
            </a:r>
            <a:r>
              <a:rPr lang="vi-VN" sz="1400" i="1" spc="-70" dirty="0">
                <a:solidFill>
                  <a:srgbClr val="009EFF"/>
                </a:solidFill>
                <a:latin typeface="Verdana"/>
                <a:cs typeface="Verdana"/>
              </a:rPr>
              <a:t>Kẻ nghe về Bitcoin từ lâu, nhưng chưa bao giờ mua, và bây giờ cảm thấy tiếc nuối</a:t>
            </a:r>
            <a:r>
              <a:rPr sz="1400" i="1" spc="-10" dirty="0">
                <a:solidFill>
                  <a:srgbClr val="009EFF"/>
                </a:solidFill>
                <a:latin typeface="Verdana"/>
                <a:cs typeface="Verdana"/>
              </a:rPr>
              <a:t>.”</a:t>
            </a:r>
            <a:endParaRPr sz="1400" dirty="0">
              <a:latin typeface="Verdana"/>
              <a:cs typeface="Verdana"/>
            </a:endParaRPr>
          </a:p>
        </p:txBody>
      </p:sp>
      <p:sp>
        <p:nvSpPr>
          <p:cNvPr id="11" name="object 11"/>
          <p:cNvSpPr txBox="1"/>
          <p:nvPr/>
        </p:nvSpPr>
        <p:spPr>
          <a:xfrm>
            <a:off x="2522089" y="3212025"/>
            <a:ext cx="1943011" cy="978538"/>
          </a:xfrm>
          <a:prstGeom prst="rect">
            <a:avLst/>
          </a:prstGeom>
        </p:spPr>
        <p:txBody>
          <a:bodyPr vert="horz" wrap="square" lIns="0" tIns="12065" rIns="0" bIns="0" rtlCol="0">
            <a:spAutoFit/>
          </a:bodyPr>
          <a:lstStyle/>
          <a:p>
            <a:pPr marL="12700" marR="5080" algn="ctr">
              <a:lnSpc>
                <a:spcPct val="114999"/>
              </a:lnSpc>
              <a:spcBef>
                <a:spcPts val="95"/>
              </a:spcBef>
            </a:pPr>
            <a:r>
              <a:rPr sz="1400" i="1" spc="-70" dirty="0">
                <a:solidFill>
                  <a:srgbClr val="8AC926"/>
                </a:solidFill>
                <a:latin typeface="Verdana"/>
                <a:cs typeface="Verdana"/>
              </a:rPr>
              <a:t>“</a:t>
            </a:r>
            <a:r>
              <a:rPr lang="vi-VN" sz="1400" i="1" spc="-70" dirty="0">
                <a:solidFill>
                  <a:srgbClr val="8AC926"/>
                </a:solidFill>
                <a:latin typeface="Verdana"/>
                <a:cs typeface="Verdana"/>
              </a:rPr>
              <a:t>Kẻ tin rằng tiền chỉ có thể được tạo ra bởi nhà nước, và Bitcoin làm sụp đổ quan điểm đó</a:t>
            </a:r>
            <a:r>
              <a:rPr sz="1400" i="1" spc="-10" dirty="0">
                <a:solidFill>
                  <a:srgbClr val="8AC926"/>
                </a:solidFill>
                <a:latin typeface="Verdana"/>
                <a:cs typeface="Verdana"/>
              </a:rPr>
              <a:t>.”</a:t>
            </a:r>
            <a:endParaRPr sz="1400" dirty="0">
              <a:latin typeface="Verdana"/>
              <a:cs typeface="Verdana"/>
            </a:endParaRPr>
          </a:p>
        </p:txBody>
      </p:sp>
      <p:sp>
        <p:nvSpPr>
          <p:cNvPr id="12" name="object 12"/>
          <p:cNvSpPr txBox="1"/>
          <p:nvPr/>
        </p:nvSpPr>
        <p:spPr>
          <a:xfrm>
            <a:off x="4731312" y="3212025"/>
            <a:ext cx="1859914" cy="978538"/>
          </a:xfrm>
          <a:prstGeom prst="rect">
            <a:avLst/>
          </a:prstGeom>
        </p:spPr>
        <p:txBody>
          <a:bodyPr vert="horz" wrap="square" lIns="0" tIns="12065" rIns="0" bIns="0" rtlCol="0">
            <a:spAutoFit/>
          </a:bodyPr>
          <a:lstStyle/>
          <a:p>
            <a:pPr marL="12700" marR="5080" algn="ctr">
              <a:lnSpc>
                <a:spcPct val="114999"/>
              </a:lnSpc>
              <a:spcBef>
                <a:spcPts val="95"/>
              </a:spcBef>
            </a:pPr>
            <a:r>
              <a:rPr sz="1400" i="1" spc="-70" dirty="0">
                <a:solidFill>
                  <a:srgbClr val="FCD94B"/>
                </a:solidFill>
                <a:latin typeface="Verdana"/>
                <a:cs typeface="Verdana"/>
              </a:rPr>
              <a:t>“</a:t>
            </a:r>
            <a:r>
              <a:rPr lang="vi-VN" sz="1400" i="1" spc="-70" dirty="0">
                <a:solidFill>
                  <a:srgbClr val="FCD94B"/>
                </a:solidFill>
                <a:latin typeface="Verdana"/>
                <a:cs typeface="Verdana"/>
              </a:rPr>
              <a:t>Kẻ chưa nắm vững thông tin về Bitcoin, nên mong rằng nó sẽ biến mất.</a:t>
            </a:r>
            <a:r>
              <a:rPr sz="1400" i="1" spc="-10" dirty="0">
                <a:solidFill>
                  <a:srgbClr val="FCD94B"/>
                </a:solidFill>
                <a:latin typeface="Verdana"/>
                <a:cs typeface="Verdana"/>
              </a:rPr>
              <a:t>”</a:t>
            </a:r>
            <a:endParaRPr sz="1400" dirty="0">
              <a:latin typeface="Verdana"/>
              <a:cs typeface="Verdana"/>
            </a:endParaRPr>
          </a:p>
        </p:txBody>
      </p:sp>
      <p:sp>
        <p:nvSpPr>
          <p:cNvPr id="13" name="object 13"/>
          <p:cNvSpPr txBox="1"/>
          <p:nvPr/>
        </p:nvSpPr>
        <p:spPr>
          <a:xfrm>
            <a:off x="6864368" y="3212025"/>
            <a:ext cx="2012949" cy="978538"/>
          </a:xfrm>
          <a:prstGeom prst="rect">
            <a:avLst/>
          </a:prstGeom>
        </p:spPr>
        <p:txBody>
          <a:bodyPr vert="horz" wrap="square" lIns="0" tIns="12065" rIns="0" bIns="0" rtlCol="0">
            <a:spAutoFit/>
          </a:bodyPr>
          <a:lstStyle/>
          <a:p>
            <a:pPr marL="12700" marR="5080" algn="ctr">
              <a:lnSpc>
                <a:spcPct val="114999"/>
              </a:lnSpc>
              <a:spcBef>
                <a:spcPts val="95"/>
              </a:spcBef>
            </a:pPr>
            <a:r>
              <a:rPr sz="1400" i="1" spc="-70" dirty="0">
                <a:solidFill>
                  <a:srgbClr val="FF595E"/>
                </a:solidFill>
                <a:latin typeface="Verdana"/>
                <a:cs typeface="Verdana"/>
              </a:rPr>
              <a:t>“</a:t>
            </a:r>
            <a:r>
              <a:rPr lang="vi-VN" sz="1400" i="1" spc="-70" dirty="0">
                <a:solidFill>
                  <a:srgbClr val="FF595E"/>
                </a:solidFill>
                <a:latin typeface="Verdana"/>
                <a:cs typeface="Verdana"/>
              </a:rPr>
              <a:t>Kẻ đầu tư vào tiền ảo khác và cảm thấy cần phải chỉ trích Bitcoin để bảo vệ quyết định đó</a:t>
            </a:r>
            <a:r>
              <a:rPr sz="1400" i="1" spc="-10" dirty="0">
                <a:solidFill>
                  <a:srgbClr val="FF595E"/>
                </a:solidFill>
                <a:latin typeface="Verdana"/>
                <a:cs typeface="Verdana"/>
              </a:rPr>
              <a:t>.”</a:t>
            </a:r>
            <a:endParaRPr sz="1400" dirty="0">
              <a:latin typeface="Verdana"/>
              <a:cs typeface="Verdana"/>
            </a:endParaRPr>
          </a:p>
        </p:txBody>
      </p:sp>
      <p:sp>
        <p:nvSpPr>
          <p:cNvPr id="14" name="object 14"/>
          <p:cNvSpPr txBox="1"/>
          <p:nvPr/>
        </p:nvSpPr>
        <p:spPr>
          <a:xfrm>
            <a:off x="701702" y="1406662"/>
            <a:ext cx="7872095" cy="231474"/>
          </a:xfrm>
          <a:prstGeom prst="rect">
            <a:avLst/>
          </a:prstGeom>
        </p:spPr>
        <p:txBody>
          <a:bodyPr vert="horz" wrap="square" lIns="0" tIns="15875" rIns="0" bIns="0" rtlCol="0">
            <a:spAutoFit/>
          </a:bodyPr>
          <a:lstStyle/>
          <a:p>
            <a:pPr marL="12700">
              <a:lnSpc>
                <a:spcPct val="100000"/>
              </a:lnSpc>
              <a:spcBef>
                <a:spcPts val="125"/>
              </a:spcBef>
            </a:pPr>
            <a:r>
              <a:rPr sz="1400" i="1" spc="-90" dirty="0">
                <a:solidFill>
                  <a:srgbClr val="FFFFFF"/>
                </a:solidFill>
                <a:latin typeface="Verdana"/>
                <a:cs typeface="Verdana"/>
              </a:rPr>
              <a:t>“</a:t>
            </a:r>
            <a:r>
              <a:rPr lang="vi-VN" sz="1400" i="1" spc="-90" dirty="0">
                <a:solidFill>
                  <a:srgbClr val="FFFFFF"/>
                </a:solidFill>
                <a:latin typeface="Verdana"/>
                <a:cs typeface="Verdana"/>
              </a:rPr>
              <a:t>Có thể có ngoại lệ, nhưng hầu hết tất cả những người chỉ trích Bitcoin đều rơi vào 1 trong 4 loại</a:t>
            </a:r>
            <a:r>
              <a:rPr sz="1400" i="1" spc="-20" dirty="0">
                <a:solidFill>
                  <a:srgbClr val="FFFFFF"/>
                </a:solidFill>
                <a:latin typeface="Verdana"/>
                <a:cs typeface="Verdana"/>
              </a:rPr>
              <a:t>:”</a:t>
            </a:r>
            <a:endParaRPr sz="1400" dirty="0">
              <a:latin typeface="Verdana"/>
              <a:cs typeface="Verdana"/>
            </a:endParaRPr>
          </a:p>
        </p:txBody>
      </p:sp>
      <p:sp>
        <p:nvSpPr>
          <p:cNvPr id="15" name="object 15"/>
          <p:cNvSpPr txBox="1">
            <a:spLocks noGrp="1"/>
          </p:cNvSpPr>
          <p:nvPr>
            <p:ph type="title"/>
          </p:nvPr>
        </p:nvSpPr>
        <p:spPr>
          <a:xfrm>
            <a:off x="1423838" y="188324"/>
            <a:ext cx="6297930" cy="997709"/>
          </a:xfrm>
          <a:prstGeom prst="rect">
            <a:avLst/>
          </a:prstGeom>
        </p:spPr>
        <p:txBody>
          <a:bodyPr vert="horz" wrap="square" lIns="0" tIns="12700" rIns="0" bIns="0" rtlCol="0">
            <a:spAutoFit/>
          </a:bodyPr>
          <a:lstStyle/>
          <a:p>
            <a:pPr algn="ctr">
              <a:lnSpc>
                <a:spcPct val="100000"/>
              </a:lnSpc>
              <a:spcBef>
                <a:spcPts val="100"/>
              </a:spcBef>
            </a:pPr>
            <a:r>
              <a:rPr lang="vi-VN" sz="5000" b="1" spc="-390" dirty="0">
                <a:solidFill>
                  <a:srgbClr val="FFFFFF"/>
                </a:solidFill>
              </a:rPr>
              <a:t>4</a:t>
            </a:r>
            <a:r>
              <a:rPr lang="vi-VN" sz="5000" spc="-390" dirty="0">
                <a:solidFill>
                  <a:srgbClr val="FFFFFF"/>
                </a:solidFill>
              </a:rPr>
              <a:t> </a:t>
            </a:r>
            <a:r>
              <a:rPr lang="vi-VN" sz="5000" spc="-635" dirty="0">
                <a:solidFill>
                  <a:srgbClr val="009EFF"/>
                </a:solidFill>
              </a:rPr>
              <a:t>Đ</a:t>
            </a:r>
            <a:r>
              <a:rPr lang="vi-VN" sz="5000" spc="-635" dirty="0">
                <a:solidFill>
                  <a:srgbClr val="8AC926"/>
                </a:solidFill>
              </a:rPr>
              <a:t>I</a:t>
            </a:r>
            <a:r>
              <a:rPr lang="vi-VN" sz="5000" spc="-635" dirty="0">
                <a:solidFill>
                  <a:srgbClr val="FCD94B"/>
                </a:solidFill>
              </a:rPr>
              <a:t>Ể</a:t>
            </a:r>
            <a:r>
              <a:rPr lang="vi-VN" sz="5000" spc="-635" dirty="0">
                <a:solidFill>
                  <a:srgbClr val="FF595E"/>
                </a:solidFill>
              </a:rPr>
              <a:t>M</a:t>
            </a:r>
            <a:r>
              <a:rPr sz="5000" spc="-390" dirty="0">
                <a:solidFill>
                  <a:srgbClr val="FF595E"/>
                </a:solidFill>
              </a:rPr>
              <a:t> </a:t>
            </a:r>
            <a:r>
              <a:rPr lang="vi-VN" sz="5000" spc="-150" dirty="0">
                <a:solidFill>
                  <a:srgbClr val="FFFFFF"/>
                </a:solidFill>
              </a:rPr>
              <a:t>Chỉ trích</a:t>
            </a:r>
            <a:r>
              <a:rPr sz="5000" spc="-390" dirty="0">
                <a:solidFill>
                  <a:srgbClr val="FFFFFF"/>
                </a:solidFill>
              </a:rPr>
              <a:t> </a:t>
            </a:r>
            <a:r>
              <a:rPr sz="5000" spc="-70" dirty="0">
                <a:solidFill>
                  <a:srgbClr val="FFFFFF"/>
                </a:solidFill>
              </a:rPr>
              <a:t>Bitcoin</a:t>
            </a:r>
            <a:endParaRPr sz="5000" dirty="0"/>
          </a:p>
          <a:p>
            <a:pPr algn="ctr">
              <a:lnSpc>
                <a:spcPct val="100000"/>
              </a:lnSpc>
              <a:spcBef>
                <a:spcPts val="5"/>
              </a:spcBef>
            </a:pPr>
            <a:r>
              <a:rPr lang="vi-VN" sz="1400" spc="120" dirty="0">
                <a:solidFill>
                  <a:srgbClr val="FFFFFF"/>
                </a:solidFill>
                <a:latin typeface="Tahoma"/>
                <a:cs typeface="Tahoma"/>
              </a:rPr>
              <a:t>Theo</a:t>
            </a:r>
            <a:r>
              <a:rPr sz="1400" spc="120" dirty="0">
                <a:solidFill>
                  <a:srgbClr val="FFFFFF"/>
                </a:solidFill>
                <a:latin typeface="Tahoma"/>
                <a:cs typeface="Tahoma"/>
              </a:rPr>
              <a:t> </a:t>
            </a:r>
            <a:r>
              <a:rPr sz="1400" b="1" spc="-20" dirty="0">
                <a:solidFill>
                  <a:srgbClr val="FFFFFF"/>
                </a:solidFill>
                <a:latin typeface="Tahoma"/>
                <a:cs typeface="Tahoma"/>
              </a:rPr>
              <a:t>Alex</a:t>
            </a:r>
            <a:r>
              <a:rPr sz="1400" b="1" spc="50" dirty="0">
                <a:solidFill>
                  <a:srgbClr val="FFFFFF"/>
                </a:solidFill>
                <a:latin typeface="Tahoma"/>
                <a:cs typeface="Tahoma"/>
              </a:rPr>
              <a:t> </a:t>
            </a:r>
            <a:r>
              <a:rPr sz="1400" b="1" spc="-10" dirty="0">
                <a:solidFill>
                  <a:srgbClr val="FFFFFF"/>
                </a:solidFill>
                <a:latin typeface="Tahoma"/>
                <a:cs typeface="Tahoma"/>
              </a:rPr>
              <a:t>Gladstein</a:t>
            </a:r>
            <a:endParaRPr sz="1400" dirty="0">
              <a:latin typeface="Tahoma"/>
              <a:cs typeface="Tahoma"/>
            </a:endParaRPr>
          </a:p>
        </p:txBody>
      </p:sp>
      <p:sp>
        <p:nvSpPr>
          <p:cNvPr id="16" name="object 16"/>
          <p:cNvSpPr txBox="1"/>
          <p:nvPr/>
        </p:nvSpPr>
        <p:spPr>
          <a:xfrm>
            <a:off x="8049724" y="884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4"/>
            <a:ext cx="4552950" cy="5143500"/>
          </a:xfrm>
          <a:custGeom>
            <a:avLst/>
            <a:gdLst/>
            <a:ahLst/>
            <a:cxnLst/>
            <a:rect l="l" t="t" r="r" b="b"/>
            <a:pathLst>
              <a:path w="4552950" h="5143500">
                <a:moveTo>
                  <a:pt x="4552799" y="5143499"/>
                </a:moveTo>
                <a:lnTo>
                  <a:pt x="0" y="5143499"/>
                </a:lnTo>
                <a:lnTo>
                  <a:pt x="0" y="0"/>
                </a:lnTo>
                <a:lnTo>
                  <a:pt x="4552799" y="0"/>
                </a:lnTo>
                <a:lnTo>
                  <a:pt x="4552799" y="5143499"/>
                </a:lnTo>
                <a:close/>
              </a:path>
            </a:pathLst>
          </a:custGeom>
          <a:solidFill>
            <a:srgbClr val="FCD94B"/>
          </a:solidFill>
        </p:spPr>
        <p:txBody>
          <a:bodyPr wrap="square" lIns="0" tIns="0" rIns="0" bIns="0" rtlCol="0"/>
          <a:lstStyle/>
          <a:p>
            <a:endParaRPr/>
          </a:p>
        </p:txBody>
      </p:sp>
      <p:sp>
        <p:nvSpPr>
          <p:cNvPr id="3" name="object 3"/>
          <p:cNvSpPr txBox="1"/>
          <p:nvPr/>
        </p:nvSpPr>
        <p:spPr>
          <a:xfrm>
            <a:off x="1856786" y="3379863"/>
            <a:ext cx="1024255" cy="238760"/>
          </a:xfrm>
          <a:prstGeom prst="rect">
            <a:avLst/>
          </a:prstGeom>
        </p:spPr>
        <p:txBody>
          <a:bodyPr vert="horz" wrap="square" lIns="0" tIns="12700" rIns="0" bIns="0" rtlCol="0">
            <a:spAutoFit/>
          </a:bodyPr>
          <a:lstStyle/>
          <a:p>
            <a:pPr marL="12700">
              <a:lnSpc>
                <a:spcPct val="100000"/>
              </a:lnSpc>
              <a:spcBef>
                <a:spcPts val="100"/>
              </a:spcBef>
            </a:pPr>
            <a:r>
              <a:rPr sz="1400" spc="-10" dirty="0">
                <a:latin typeface="Tahoma"/>
                <a:cs typeface="Tahoma"/>
              </a:rPr>
              <a:t>@anilsaidso</a:t>
            </a:r>
            <a:endParaRPr sz="1400" dirty="0">
              <a:latin typeface="Tahoma"/>
              <a:cs typeface="Tahoma"/>
            </a:endParaRPr>
          </a:p>
        </p:txBody>
      </p:sp>
      <p:sp>
        <p:nvSpPr>
          <p:cNvPr id="4" name="object 4"/>
          <p:cNvSpPr txBox="1">
            <a:spLocks noGrp="1"/>
          </p:cNvSpPr>
          <p:nvPr>
            <p:ph type="title"/>
          </p:nvPr>
        </p:nvSpPr>
        <p:spPr>
          <a:xfrm>
            <a:off x="5512600" y="1446363"/>
            <a:ext cx="1624330" cy="228268"/>
          </a:xfrm>
          <a:prstGeom prst="rect">
            <a:avLst/>
          </a:prstGeom>
        </p:spPr>
        <p:txBody>
          <a:bodyPr vert="horz" wrap="square" lIns="0" tIns="12700" rIns="0" bIns="0" rtlCol="0">
            <a:spAutoFit/>
          </a:bodyPr>
          <a:lstStyle/>
          <a:p>
            <a:pPr marL="12700">
              <a:lnSpc>
                <a:spcPct val="100000"/>
              </a:lnSpc>
              <a:spcBef>
                <a:spcPts val="100"/>
              </a:spcBef>
            </a:pPr>
            <a:r>
              <a:rPr lang="vi-VN" sz="1400" spc="-65" dirty="0">
                <a:solidFill>
                  <a:srgbClr val="FCD94B"/>
                </a:solidFill>
                <a:latin typeface="Verdana"/>
                <a:cs typeface="Verdana"/>
              </a:rPr>
              <a:t>Cám ơn</a:t>
            </a:r>
            <a:r>
              <a:rPr sz="1400" spc="-65" dirty="0">
                <a:solidFill>
                  <a:srgbClr val="FCD94B"/>
                </a:solidFill>
                <a:latin typeface="Verdana"/>
                <a:cs typeface="Verdana"/>
              </a:rPr>
              <a:t>!</a:t>
            </a:r>
            <a:endParaRPr sz="1400" dirty="0">
              <a:latin typeface="Verdana"/>
              <a:cs typeface="Verdana"/>
            </a:endParaRPr>
          </a:p>
        </p:txBody>
      </p:sp>
      <p:sp>
        <p:nvSpPr>
          <p:cNvPr id="5" name="object 5"/>
          <p:cNvSpPr txBox="1"/>
          <p:nvPr/>
        </p:nvSpPr>
        <p:spPr>
          <a:xfrm>
            <a:off x="5512600" y="1905087"/>
            <a:ext cx="3021799" cy="731419"/>
          </a:xfrm>
          <a:prstGeom prst="rect">
            <a:avLst/>
          </a:prstGeom>
        </p:spPr>
        <p:txBody>
          <a:bodyPr vert="horz" wrap="square" lIns="0" tIns="12700" rIns="0" bIns="0" rtlCol="0">
            <a:spAutoFit/>
          </a:bodyPr>
          <a:lstStyle/>
          <a:p>
            <a:pPr marL="12700" marR="5080">
              <a:lnSpc>
                <a:spcPct val="114999"/>
              </a:lnSpc>
              <a:spcBef>
                <a:spcPts val="100"/>
              </a:spcBef>
            </a:pPr>
            <a:r>
              <a:rPr lang="vi-VN" sz="1400" spc="-50" dirty="0">
                <a:solidFill>
                  <a:srgbClr val="FCD94B"/>
                </a:solidFill>
                <a:latin typeface="Verdana"/>
                <a:cs typeface="Verdana"/>
              </a:rPr>
              <a:t>“Nhớ đóng góp ý kiến và để lại tin nhắn để giúp </a:t>
            </a:r>
            <a:r>
              <a:rPr lang="vi-VN" sz="1400" spc="-50">
                <a:solidFill>
                  <a:srgbClr val="FCD94B"/>
                </a:solidFill>
                <a:latin typeface="Verdana"/>
                <a:cs typeface="Verdana"/>
              </a:rPr>
              <a:t>các mọi người </a:t>
            </a:r>
            <a:r>
              <a:rPr lang="vi-VN" sz="1400" spc="-50" dirty="0">
                <a:solidFill>
                  <a:srgbClr val="FCD94B"/>
                </a:solidFill>
                <a:latin typeface="Verdana"/>
                <a:cs typeface="Verdana"/>
              </a:rPr>
              <a:t>có thể tìm thấy thông tin."</a:t>
            </a:r>
            <a:endParaRPr sz="1400" dirty="0">
              <a:latin typeface="Verdana"/>
              <a:cs typeface="Verdana"/>
            </a:endParaRPr>
          </a:p>
        </p:txBody>
      </p:sp>
      <p:sp>
        <p:nvSpPr>
          <p:cNvPr id="6" name="object 6"/>
          <p:cNvSpPr txBox="1"/>
          <p:nvPr/>
        </p:nvSpPr>
        <p:spPr>
          <a:xfrm>
            <a:off x="5508544" y="3290328"/>
            <a:ext cx="3025855" cy="415755"/>
          </a:xfrm>
          <a:prstGeom prst="rect">
            <a:avLst/>
          </a:prstGeom>
        </p:spPr>
        <p:txBody>
          <a:bodyPr vert="horz" wrap="square" lIns="0" tIns="12065" rIns="0" bIns="0" rtlCol="0">
            <a:spAutoFit/>
          </a:bodyPr>
          <a:lstStyle/>
          <a:p>
            <a:pPr marL="12700" marR="5080">
              <a:lnSpc>
                <a:spcPct val="114999"/>
              </a:lnSpc>
              <a:spcBef>
                <a:spcPts val="95"/>
              </a:spcBef>
            </a:pPr>
            <a:r>
              <a:rPr lang="vi-VN" sz="1200" i="1" spc="-95" dirty="0">
                <a:solidFill>
                  <a:srgbClr val="FCD94B"/>
                </a:solidFill>
                <a:latin typeface="Verdana"/>
                <a:cs typeface="Verdana"/>
              </a:rPr>
              <a:t>*Bạn có thể sử dụng các trang này với sự ghi nhận để mục đích giáo dục phi thương mại</a:t>
            </a:r>
            <a:r>
              <a:rPr sz="1200" i="1" spc="-10" dirty="0">
                <a:solidFill>
                  <a:srgbClr val="FCD94B"/>
                </a:solidFill>
                <a:latin typeface="Verdana"/>
                <a:cs typeface="Verdana"/>
              </a:rPr>
              <a:t>.</a:t>
            </a:r>
            <a:endParaRPr sz="1200" dirty="0">
              <a:latin typeface="Verdana"/>
              <a:cs typeface="Verdana"/>
            </a:endParaRPr>
          </a:p>
        </p:txBody>
      </p:sp>
      <p:grpSp>
        <p:nvGrpSpPr>
          <p:cNvPr id="7" name="object 7"/>
          <p:cNvGrpSpPr/>
          <p:nvPr/>
        </p:nvGrpSpPr>
        <p:grpSpPr>
          <a:xfrm>
            <a:off x="1329750" y="1182749"/>
            <a:ext cx="1893570" cy="2498725"/>
            <a:chOff x="1329750" y="1182749"/>
            <a:chExt cx="1893570" cy="2498725"/>
          </a:xfrm>
        </p:grpSpPr>
        <p:pic>
          <p:nvPicPr>
            <p:cNvPr id="8" name="object 8"/>
            <p:cNvPicPr/>
            <p:nvPr/>
          </p:nvPicPr>
          <p:blipFill>
            <a:blip r:embed="rId2" cstate="print"/>
            <a:stretch>
              <a:fillRect/>
            </a:stretch>
          </p:blipFill>
          <p:spPr>
            <a:xfrm>
              <a:off x="1329750" y="1182749"/>
              <a:ext cx="1893299" cy="2006399"/>
            </a:xfrm>
            <a:prstGeom prst="rect">
              <a:avLst/>
            </a:prstGeom>
          </p:spPr>
        </p:pic>
        <p:pic>
          <p:nvPicPr>
            <p:cNvPr id="9" name="object 9"/>
            <p:cNvPicPr/>
            <p:nvPr/>
          </p:nvPicPr>
          <p:blipFill>
            <a:blip r:embed="rId3" cstate="print"/>
            <a:stretch>
              <a:fillRect/>
            </a:stretch>
          </p:blipFill>
          <p:spPr>
            <a:xfrm>
              <a:off x="1805025" y="1863625"/>
              <a:ext cx="679177" cy="292525"/>
            </a:xfrm>
            <a:prstGeom prst="rect">
              <a:avLst/>
            </a:prstGeom>
          </p:spPr>
        </p:pic>
        <p:pic>
          <p:nvPicPr>
            <p:cNvPr id="10" name="object 10"/>
            <p:cNvPicPr/>
            <p:nvPr/>
          </p:nvPicPr>
          <p:blipFill>
            <a:blip r:embed="rId3" cstate="print"/>
            <a:stretch>
              <a:fillRect/>
            </a:stretch>
          </p:blipFill>
          <p:spPr>
            <a:xfrm>
              <a:off x="2207373" y="1863625"/>
              <a:ext cx="679177" cy="292525"/>
            </a:xfrm>
            <a:prstGeom prst="rect">
              <a:avLst/>
            </a:prstGeom>
          </p:spPr>
        </p:pic>
        <p:pic>
          <p:nvPicPr>
            <p:cNvPr id="11" name="object 11"/>
            <p:cNvPicPr/>
            <p:nvPr/>
          </p:nvPicPr>
          <p:blipFill>
            <a:blip r:embed="rId4" cstate="print"/>
            <a:stretch>
              <a:fillRect/>
            </a:stretch>
          </p:blipFill>
          <p:spPr>
            <a:xfrm>
              <a:off x="1419305" y="3346850"/>
              <a:ext cx="376201" cy="334397"/>
            </a:xfrm>
            <a:prstGeom prst="rect">
              <a:avLst/>
            </a:prstGeom>
          </p:spPr>
        </p:pic>
      </p:grpSp>
      <p:pic>
        <p:nvPicPr>
          <p:cNvPr id="12" name="object 11">
            <a:extLst>
              <a:ext uri="{FF2B5EF4-FFF2-40B4-BE49-F238E27FC236}">
                <a16:creationId xmlns:a16="http://schemas.microsoft.com/office/drawing/2014/main" id="{9BD39BFD-54DF-A0B4-A0FF-C3CD469C4630}"/>
              </a:ext>
            </a:extLst>
          </p:cNvPr>
          <p:cNvPicPr/>
          <p:nvPr/>
        </p:nvPicPr>
        <p:blipFill>
          <a:blip r:embed="rId4" cstate="print">
            <a:duotone>
              <a:schemeClr val="accent1">
                <a:shade val="45000"/>
                <a:satMod val="135000"/>
              </a:schemeClr>
              <a:prstClr val="white"/>
            </a:duotone>
          </a:blip>
          <a:stretch>
            <a:fillRect/>
          </a:stretch>
        </p:blipFill>
        <p:spPr>
          <a:xfrm>
            <a:off x="5083555" y="4439246"/>
            <a:ext cx="376201" cy="334397"/>
          </a:xfrm>
          <a:prstGeom prst="rect">
            <a:avLst/>
          </a:prstGeom>
        </p:spPr>
      </p:pic>
      <p:sp>
        <p:nvSpPr>
          <p:cNvPr id="13" name="object 3">
            <a:extLst>
              <a:ext uri="{FF2B5EF4-FFF2-40B4-BE49-F238E27FC236}">
                <a16:creationId xmlns:a16="http://schemas.microsoft.com/office/drawing/2014/main" id="{3E75AE97-6E82-0BA4-1785-BE5D0ABA780B}"/>
              </a:ext>
            </a:extLst>
          </p:cNvPr>
          <p:cNvSpPr txBox="1"/>
          <p:nvPr/>
        </p:nvSpPr>
        <p:spPr>
          <a:xfrm>
            <a:off x="5508545" y="4511153"/>
            <a:ext cx="1152126" cy="228268"/>
          </a:xfrm>
          <a:prstGeom prst="rect">
            <a:avLst/>
          </a:prstGeom>
        </p:spPr>
        <p:txBody>
          <a:bodyPr vert="horz" wrap="square" lIns="0" tIns="12700" rIns="0" bIns="0" rtlCol="0">
            <a:spAutoFit/>
          </a:bodyPr>
          <a:lstStyle/>
          <a:p>
            <a:pPr marL="12700">
              <a:lnSpc>
                <a:spcPct val="100000"/>
              </a:lnSpc>
              <a:spcBef>
                <a:spcPts val="100"/>
              </a:spcBef>
            </a:pPr>
            <a:r>
              <a:rPr sz="1400" spc="-10" dirty="0">
                <a:solidFill>
                  <a:schemeClr val="accent6"/>
                </a:solidFill>
                <a:latin typeface="Tahoma"/>
                <a:cs typeface="Tahoma"/>
              </a:rPr>
              <a:t>@</a:t>
            </a:r>
            <a:r>
              <a:rPr lang="vi-VN" sz="1400" spc="-10" dirty="0">
                <a:solidFill>
                  <a:schemeClr val="accent6"/>
                </a:solidFill>
                <a:latin typeface="Tahoma"/>
                <a:cs typeface="Tahoma"/>
              </a:rPr>
              <a:t>AnhContact</a:t>
            </a:r>
            <a:endParaRPr sz="1400" dirty="0">
              <a:solidFill>
                <a:schemeClr val="accent6"/>
              </a:solidFill>
              <a:latin typeface="Tahoma"/>
              <a:cs typeface="Tahoma"/>
            </a:endParaRPr>
          </a:p>
        </p:txBody>
      </p:sp>
      <p:sp>
        <p:nvSpPr>
          <p:cNvPr id="14" name="object 3">
            <a:extLst>
              <a:ext uri="{FF2B5EF4-FFF2-40B4-BE49-F238E27FC236}">
                <a16:creationId xmlns:a16="http://schemas.microsoft.com/office/drawing/2014/main" id="{5B745FC0-2CC9-F9CA-0848-41BF616C7EDB}"/>
              </a:ext>
            </a:extLst>
          </p:cNvPr>
          <p:cNvSpPr txBox="1"/>
          <p:nvPr/>
        </p:nvSpPr>
        <p:spPr>
          <a:xfrm>
            <a:off x="5316584" y="4219280"/>
            <a:ext cx="1152126" cy="228268"/>
          </a:xfrm>
          <a:prstGeom prst="rect">
            <a:avLst/>
          </a:prstGeom>
        </p:spPr>
        <p:txBody>
          <a:bodyPr vert="horz" wrap="square" lIns="0" tIns="12700" rIns="0" bIns="0" rtlCol="0">
            <a:spAutoFit/>
          </a:bodyPr>
          <a:lstStyle/>
          <a:p>
            <a:pPr marL="12700" algn="ctr">
              <a:lnSpc>
                <a:spcPct val="100000"/>
              </a:lnSpc>
              <a:spcBef>
                <a:spcPts val="100"/>
              </a:spcBef>
            </a:pPr>
            <a:r>
              <a:rPr lang="vi-VN" sz="1400" spc="-10" dirty="0">
                <a:solidFill>
                  <a:schemeClr val="accent6"/>
                </a:solidFill>
                <a:latin typeface="Tahoma"/>
                <a:cs typeface="Tahoma"/>
              </a:rPr>
              <a:t>Biên dịch:</a:t>
            </a:r>
            <a:endParaRPr sz="1400" dirty="0">
              <a:solidFill>
                <a:schemeClr val="accent6"/>
              </a:solidFill>
              <a:latin typeface="Tahoma"/>
              <a:cs typeface="Tahom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325550" y="2210100"/>
            <a:ext cx="2423795" cy="664210"/>
          </a:xfrm>
          <a:custGeom>
            <a:avLst/>
            <a:gdLst/>
            <a:ahLst/>
            <a:cxnLst/>
            <a:rect l="l" t="t" r="r" b="b"/>
            <a:pathLst>
              <a:path w="2423795" h="664210">
                <a:moveTo>
                  <a:pt x="2361733" y="663599"/>
                </a:moveTo>
                <a:lnTo>
                  <a:pt x="61966" y="663599"/>
                </a:lnTo>
                <a:lnTo>
                  <a:pt x="37846" y="658730"/>
                </a:lnTo>
                <a:lnTo>
                  <a:pt x="18149" y="645450"/>
                </a:lnTo>
                <a:lnTo>
                  <a:pt x="4869" y="625753"/>
                </a:lnTo>
                <a:lnTo>
                  <a:pt x="0" y="601632"/>
                </a:lnTo>
                <a:lnTo>
                  <a:pt x="0" y="61966"/>
                </a:lnTo>
                <a:lnTo>
                  <a:pt x="4869" y="37846"/>
                </a:lnTo>
                <a:lnTo>
                  <a:pt x="18149" y="18149"/>
                </a:lnTo>
                <a:lnTo>
                  <a:pt x="37846" y="4869"/>
                </a:lnTo>
                <a:lnTo>
                  <a:pt x="61966" y="0"/>
                </a:lnTo>
                <a:lnTo>
                  <a:pt x="2361733" y="0"/>
                </a:lnTo>
                <a:lnTo>
                  <a:pt x="2405550" y="18149"/>
                </a:lnTo>
                <a:lnTo>
                  <a:pt x="2423699" y="61966"/>
                </a:lnTo>
                <a:lnTo>
                  <a:pt x="2423699" y="601632"/>
                </a:lnTo>
                <a:lnTo>
                  <a:pt x="2418830" y="625753"/>
                </a:lnTo>
                <a:lnTo>
                  <a:pt x="2405550" y="645450"/>
                </a:lnTo>
                <a:lnTo>
                  <a:pt x="2385853" y="658730"/>
                </a:lnTo>
                <a:lnTo>
                  <a:pt x="2361733" y="663599"/>
                </a:lnTo>
                <a:close/>
              </a:path>
            </a:pathLst>
          </a:custGeom>
          <a:solidFill>
            <a:srgbClr val="FCD94B"/>
          </a:solidFill>
        </p:spPr>
        <p:txBody>
          <a:bodyPr wrap="square" lIns="0" tIns="0" rIns="0" bIns="0" rtlCol="0"/>
          <a:lstStyle/>
          <a:p>
            <a:endParaRPr/>
          </a:p>
        </p:txBody>
      </p:sp>
      <p:sp>
        <p:nvSpPr>
          <p:cNvPr id="3" name="object 3"/>
          <p:cNvSpPr txBox="1"/>
          <p:nvPr/>
        </p:nvSpPr>
        <p:spPr>
          <a:xfrm>
            <a:off x="3486853" y="2336033"/>
            <a:ext cx="2101850" cy="391160"/>
          </a:xfrm>
          <a:prstGeom prst="rect">
            <a:avLst/>
          </a:prstGeom>
        </p:spPr>
        <p:txBody>
          <a:bodyPr vert="horz" wrap="square" lIns="0" tIns="12700" rIns="0" bIns="0" rtlCol="0">
            <a:spAutoFit/>
          </a:bodyPr>
          <a:lstStyle/>
          <a:p>
            <a:pPr marL="12700">
              <a:lnSpc>
                <a:spcPct val="100000"/>
              </a:lnSpc>
              <a:spcBef>
                <a:spcPts val="100"/>
              </a:spcBef>
            </a:pPr>
            <a:r>
              <a:rPr lang="vi-VN" sz="2400" spc="-45" dirty="0">
                <a:latin typeface="Calibri"/>
                <a:cs typeface="Calibri"/>
              </a:rPr>
              <a:t>Lãng phí</a:t>
            </a:r>
            <a:r>
              <a:rPr sz="2400" spc="-45" dirty="0">
                <a:latin typeface="Calibri"/>
                <a:cs typeface="Calibri"/>
              </a:rPr>
              <a:t>/</a:t>
            </a:r>
            <a:r>
              <a:rPr lang="vi-VN" sz="2400" spc="-45" dirty="0">
                <a:latin typeface="Calibri"/>
                <a:cs typeface="Calibri"/>
              </a:rPr>
              <a:t>Vô dụng</a:t>
            </a:r>
            <a:endParaRPr sz="2400" dirty="0">
              <a:latin typeface="Calibri"/>
              <a:cs typeface="Calibri"/>
            </a:endParaRPr>
          </a:p>
        </p:txBody>
      </p:sp>
      <p:sp>
        <p:nvSpPr>
          <p:cNvPr id="4" name="object 4"/>
          <p:cNvSpPr/>
          <p:nvPr/>
        </p:nvSpPr>
        <p:spPr>
          <a:xfrm>
            <a:off x="558299" y="2210099"/>
            <a:ext cx="2423795" cy="664210"/>
          </a:xfrm>
          <a:custGeom>
            <a:avLst/>
            <a:gdLst/>
            <a:ahLst/>
            <a:cxnLst/>
            <a:rect l="l" t="t" r="r" b="b"/>
            <a:pathLst>
              <a:path w="2423795" h="664210">
                <a:moveTo>
                  <a:pt x="2361732" y="663599"/>
                </a:moveTo>
                <a:lnTo>
                  <a:pt x="61966" y="663599"/>
                </a:lnTo>
                <a:lnTo>
                  <a:pt x="37846" y="658730"/>
                </a:lnTo>
                <a:lnTo>
                  <a:pt x="18149" y="645450"/>
                </a:lnTo>
                <a:lnTo>
                  <a:pt x="4869" y="625753"/>
                </a:lnTo>
                <a:lnTo>
                  <a:pt x="0" y="601632"/>
                </a:lnTo>
                <a:lnTo>
                  <a:pt x="0" y="61966"/>
                </a:lnTo>
                <a:lnTo>
                  <a:pt x="4869" y="37846"/>
                </a:lnTo>
                <a:lnTo>
                  <a:pt x="18149" y="18149"/>
                </a:lnTo>
                <a:lnTo>
                  <a:pt x="37846" y="4869"/>
                </a:lnTo>
                <a:lnTo>
                  <a:pt x="61966" y="0"/>
                </a:lnTo>
                <a:lnTo>
                  <a:pt x="2361732" y="0"/>
                </a:lnTo>
                <a:lnTo>
                  <a:pt x="2405550" y="18149"/>
                </a:lnTo>
                <a:lnTo>
                  <a:pt x="2423699" y="61966"/>
                </a:lnTo>
                <a:lnTo>
                  <a:pt x="2423699" y="601632"/>
                </a:lnTo>
                <a:lnTo>
                  <a:pt x="2418830" y="625753"/>
                </a:lnTo>
                <a:lnTo>
                  <a:pt x="2405550" y="645450"/>
                </a:lnTo>
                <a:lnTo>
                  <a:pt x="2385853" y="658730"/>
                </a:lnTo>
                <a:lnTo>
                  <a:pt x="2361732" y="663599"/>
                </a:lnTo>
                <a:close/>
              </a:path>
            </a:pathLst>
          </a:custGeom>
          <a:solidFill>
            <a:srgbClr val="FCD94B"/>
          </a:solidFill>
        </p:spPr>
        <p:txBody>
          <a:bodyPr wrap="square" lIns="0" tIns="0" rIns="0" bIns="0" rtlCol="0"/>
          <a:lstStyle/>
          <a:p>
            <a:endParaRPr/>
          </a:p>
        </p:txBody>
      </p:sp>
      <p:sp>
        <p:nvSpPr>
          <p:cNvPr id="5" name="object 5"/>
          <p:cNvSpPr txBox="1"/>
          <p:nvPr/>
        </p:nvSpPr>
        <p:spPr>
          <a:xfrm>
            <a:off x="664739" y="2336032"/>
            <a:ext cx="2154661" cy="382156"/>
          </a:xfrm>
          <a:prstGeom prst="rect">
            <a:avLst/>
          </a:prstGeom>
        </p:spPr>
        <p:txBody>
          <a:bodyPr vert="horz" wrap="square" lIns="0" tIns="12700" rIns="0" bIns="0" rtlCol="0">
            <a:spAutoFit/>
          </a:bodyPr>
          <a:lstStyle/>
          <a:p>
            <a:pPr marL="12700">
              <a:lnSpc>
                <a:spcPct val="100000"/>
              </a:lnSpc>
              <a:spcBef>
                <a:spcPts val="100"/>
              </a:spcBef>
            </a:pPr>
            <a:r>
              <a:rPr lang="vi-VN" sz="2400" spc="-135" dirty="0">
                <a:latin typeface="Calibri"/>
                <a:cs typeface="Calibri"/>
              </a:rPr>
              <a:t>Đầu cơ</a:t>
            </a:r>
            <a:r>
              <a:rPr sz="2400" spc="-135" dirty="0">
                <a:latin typeface="Calibri"/>
                <a:cs typeface="Calibri"/>
              </a:rPr>
              <a:t>/</a:t>
            </a:r>
            <a:r>
              <a:rPr lang="vi-VN" sz="2400" spc="-135" dirty="0">
                <a:latin typeface="Calibri"/>
                <a:cs typeface="Calibri"/>
              </a:rPr>
              <a:t>BẤT CÔNG</a:t>
            </a:r>
            <a:endParaRPr sz="2400" dirty="0">
              <a:latin typeface="Calibri"/>
              <a:cs typeface="Calibri"/>
            </a:endParaRPr>
          </a:p>
        </p:txBody>
      </p:sp>
      <p:sp>
        <p:nvSpPr>
          <p:cNvPr id="6" name="object 6"/>
          <p:cNvSpPr/>
          <p:nvPr/>
        </p:nvSpPr>
        <p:spPr>
          <a:xfrm>
            <a:off x="6092799" y="2210099"/>
            <a:ext cx="2423795" cy="664210"/>
          </a:xfrm>
          <a:custGeom>
            <a:avLst/>
            <a:gdLst/>
            <a:ahLst/>
            <a:cxnLst/>
            <a:rect l="l" t="t" r="r" b="b"/>
            <a:pathLst>
              <a:path w="2423795" h="664210">
                <a:moveTo>
                  <a:pt x="2361732" y="663599"/>
                </a:moveTo>
                <a:lnTo>
                  <a:pt x="61966" y="663599"/>
                </a:lnTo>
                <a:lnTo>
                  <a:pt x="37846" y="658730"/>
                </a:lnTo>
                <a:lnTo>
                  <a:pt x="18149" y="645450"/>
                </a:lnTo>
                <a:lnTo>
                  <a:pt x="4869" y="625753"/>
                </a:lnTo>
                <a:lnTo>
                  <a:pt x="0" y="601632"/>
                </a:lnTo>
                <a:lnTo>
                  <a:pt x="0" y="61966"/>
                </a:lnTo>
                <a:lnTo>
                  <a:pt x="4869" y="37846"/>
                </a:lnTo>
                <a:lnTo>
                  <a:pt x="18149" y="18149"/>
                </a:lnTo>
                <a:lnTo>
                  <a:pt x="37846" y="4869"/>
                </a:lnTo>
                <a:lnTo>
                  <a:pt x="61966" y="0"/>
                </a:lnTo>
                <a:lnTo>
                  <a:pt x="2361732" y="0"/>
                </a:lnTo>
                <a:lnTo>
                  <a:pt x="2405549" y="18149"/>
                </a:lnTo>
                <a:lnTo>
                  <a:pt x="2423699" y="61966"/>
                </a:lnTo>
                <a:lnTo>
                  <a:pt x="2423699" y="601632"/>
                </a:lnTo>
                <a:lnTo>
                  <a:pt x="2418830" y="625753"/>
                </a:lnTo>
                <a:lnTo>
                  <a:pt x="2405550" y="645450"/>
                </a:lnTo>
                <a:lnTo>
                  <a:pt x="2385853" y="658730"/>
                </a:lnTo>
                <a:lnTo>
                  <a:pt x="2361732" y="663599"/>
                </a:lnTo>
                <a:close/>
              </a:path>
            </a:pathLst>
          </a:custGeom>
          <a:solidFill>
            <a:srgbClr val="FCD94B"/>
          </a:solidFill>
        </p:spPr>
        <p:txBody>
          <a:bodyPr wrap="square" lIns="0" tIns="0" rIns="0" bIns="0" rtlCol="0"/>
          <a:lstStyle/>
          <a:p>
            <a:endParaRPr/>
          </a:p>
        </p:txBody>
      </p:sp>
      <p:sp>
        <p:nvSpPr>
          <p:cNvPr id="7" name="object 7"/>
          <p:cNvSpPr txBox="1"/>
          <p:nvPr/>
        </p:nvSpPr>
        <p:spPr>
          <a:xfrm>
            <a:off x="6222813" y="2329620"/>
            <a:ext cx="2163765" cy="382156"/>
          </a:xfrm>
          <a:prstGeom prst="rect">
            <a:avLst/>
          </a:prstGeom>
        </p:spPr>
        <p:txBody>
          <a:bodyPr vert="horz" wrap="square" lIns="0" tIns="12700" rIns="0" bIns="0" rtlCol="0">
            <a:spAutoFit/>
          </a:bodyPr>
          <a:lstStyle/>
          <a:p>
            <a:pPr marL="12700">
              <a:lnSpc>
                <a:spcPct val="100000"/>
              </a:lnSpc>
              <a:spcBef>
                <a:spcPts val="100"/>
              </a:spcBef>
            </a:pPr>
            <a:r>
              <a:rPr lang="vi-VN" sz="2400" spc="-180">
                <a:latin typeface="Calibri"/>
                <a:cs typeface="Calibri"/>
              </a:rPr>
              <a:t>Nguy hiểm/LỪA LỌC</a:t>
            </a:r>
            <a:endParaRPr sz="2400" dirty="0">
              <a:latin typeface="Calibri"/>
              <a:cs typeface="Calibri"/>
            </a:endParaRPr>
          </a:p>
        </p:txBody>
      </p:sp>
      <p:sp>
        <p:nvSpPr>
          <p:cNvPr id="8" name="object 8"/>
          <p:cNvSpPr txBox="1">
            <a:spLocks noGrp="1"/>
          </p:cNvSpPr>
          <p:nvPr>
            <p:ph type="title"/>
          </p:nvPr>
        </p:nvSpPr>
        <p:spPr>
          <a:xfrm>
            <a:off x="2819400" y="274089"/>
            <a:ext cx="5022402" cy="1240724"/>
          </a:xfrm>
          <a:prstGeom prst="rect">
            <a:avLst/>
          </a:prstGeom>
        </p:spPr>
        <p:txBody>
          <a:bodyPr vert="horz" wrap="square" lIns="0" tIns="83185" rIns="0" bIns="0" rtlCol="0">
            <a:spAutoFit/>
          </a:bodyPr>
          <a:lstStyle/>
          <a:p>
            <a:pPr marL="243840" marR="5080" indent="-231775">
              <a:lnSpc>
                <a:spcPts val="4430"/>
              </a:lnSpc>
              <a:spcBef>
                <a:spcPts val="655"/>
              </a:spcBef>
            </a:pPr>
            <a:r>
              <a:rPr lang="vi-VN" sz="4100" spc="-295" dirty="0">
                <a:solidFill>
                  <a:srgbClr val="FCD94B"/>
                </a:solidFill>
              </a:rPr>
              <a:t>	</a:t>
            </a:r>
            <a:r>
              <a:rPr lang="vi-VN" sz="4100" spc="-295" dirty="0">
                <a:solidFill>
                  <a:schemeClr val="bg1"/>
                </a:solidFill>
              </a:rPr>
              <a:t>Có</a:t>
            </a:r>
            <a:r>
              <a:rPr lang="vi-VN" sz="4100" spc="-295" dirty="0">
                <a:solidFill>
                  <a:srgbClr val="FCD94B"/>
                </a:solidFill>
              </a:rPr>
              <a:t> </a:t>
            </a:r>
            <a:r>
              <a:rPr sz="4800" b="1" spc="-295" dirty="0">
                <a:solidFill>
                  <a:srgbClr val="FCD94B"/>
                </a:solidFill>
              </a:rPr>
              <a:t>3</a:t>
            </a:r>
            <a:r>
              <a:rPr sz="4100" spc="-320" dirty="0">
                <a:solidFill>
                  <a:srgbClr val="FCD94B"/>
                </a:solidFill>
              </a:rPr>
              <a:t> </a:t>
            </a:r>
            <a:r>
              <a:rPr lang="vi-VN" sz="4100" spc="-40" dirty="0">
                <a:solidFill>
                  <a:srgbClr val="FFFFFF"/>
                </a:solidFill>
              </a:rPr>
              <a:t>Loại</a:t>
            </a:r>
            <a:br>
              <a:rPr lang="vi-VN" sz="4100" spc="-40" dirty="0">
                <a:solidFill>
                  <a:srgbClr val="FFFFFF"/>
                </a:solidFill>
              </a:rPr>
            </a:br>
            <a:r>
              <a:rPr sz="4100" spc="-325" dirty="0">
                <a:solidFill>
                  <a:srgbClr val="FFFFFF"/>
                </a:solidFill>
              </a:rPr>
              <a:t> </a:t>
            </a:r>
            <a:r>
              <a:rPr lang="vi-VN" sz="5000" spc="-325" dirty="0">
                <a:solidFill>
                  <a:srgbClr val="FFFFFF"/>
                </a:solidFill>
              </a:rPr>
              <a:t>phê bình thường gặp</a:t>
            </a:r>
            <a:endParaRPr sz="5000" dirty="0"/>
          </a:p>
        </p:txBody>
      </p:sp>
      <p:sp>
        <p:nvSpPr>
          <p:cNvPr id="9" name="object 9"/>
          <p:cNvSpPr txBox="1"/>
          <p:nvPr/>
        </p:nvSpPr>
        <p:spPr>
          <a:xfrm>
            <a:off x="634408" y="3052314"/>
            <a:ext cx="2504440" cy="1672253"/>
          </a:xfrm>
          <a:prstGeom prst="rect">
            <a:avLst/>
          </a:prstGeom>
        </p:spPr>
        <p:txBody>
          <a:bodyPr vert="horz" wrap="square" lIns="0" tIns="55880" rIns="0" bIns="0" rtlCol="0">
            <a:spAutoFit/>
          </a:bodyPr>
          <a:lstStyle/>
          <a:p>
            <a:pPr marL="386715" indent="-374015">
              <a:lnSpc>
                <a:spcPct val="100000"/>
              </a:lnSpc>
              <a:spcBef>
                <a:spcPts val="440"/>
              </a:spcBef>
              <a:buFont typeface="Arial"/>
              <a:buChar char="●"/>
              <a:tabLst>
                <a:tab pos="386715" algn="l"/>
              </a:tabLst>
            </a:pPr>
            <a:r>
              <a:rPr lang="vi-VN" sz="1900" spc="-10" dirty="0">
                <a:solidFill>
                  <a:srgbClr val="FFFFFF"/>
                </a:solidFill>
                <a:latin typeface="Calibri"/>
                <a:cs typeface="Calibri"/>
              </a:rPr>
              <a:t>Bong bóng giá</a:t>
            </a:r>
            <a:endParaRPr sz="1900" dirty="0">
              <a:latin typeface="Calibri"/>
              <a:cs typeface="Calibri"/>
            </a:endParaRPr>
          </a:p>
          <a:p>
            <a:pPr marL="386715" indent="-374015">
              <a:lnSpc>
                <a:spcPct val="100000"/>
              </a:lnSpc>
              <a:spcBef>
                <a:spcPts val="345"/>
              </a:spcBef>
              <a:buFont typeface="Arial"/>
              <a:buChar char="●"/>
              <a:tabLst>
                <a:tab pos="386715" algn="l"/>
              </a:tabLst>
            </a:pPr>
            <a:r>
              <a:rPr lang="vi-VN" sz="1900" spc="-170" dirty="0">
                <a:solidFill>
                  <a:srgbClr val="FFFFFF"/>
                </a:solidFill>
                <a:latin typeface="Calibri"/>
                <a:cs typeface="Calibri"/>
              </a:rPr>
              <a:t>Biến động mạnh</a:t>
            </a:r>
            <a:endParaRPr sz="1900" dirty="0">
              <a:latin typeface="Calibri"/>
              <a:cs typeface="Calibri"/>
            </a:endParaRPr>
          </a:p>
          <a:p>
            <a:pPr marL="386715" indent="-374015">
              <a:lnSpc>
                <a:spcPct val="100000"/>
              </a:lnSpc>
              <a:spcBef>
                <a:spcPts val="340"/>
              </a:spcBef>
              <a:buFont typeface="Arial"/>
              <a:buChar char="●"/>
              <a:tabLst>
                <a:tab pos="386715" algn="l"/>
              </a:tabLst>
            </a:pPr>
            <a:r>
              <a:rPr lang="vi-VN" sz="1900" spc="-10" dirty="0">
                <a:solidFill>
                  <a:srgbClr val="FFFFFF"/>
                </a:solidFill>
                <a:latin typeface="Calibri"/>
                <a:cs typeface="Calibri"/>
              </a:rPr>
              <a:t>Không được đảm bảo</a:t>
            </a:r>
            <a:endParaRPr sz="1900" dirty="0">
              <a:latin typeface="Calibri"/>
              <a:cs typeface="Calibri"/>
            </a:endParaRPr>
          </a:p>
          <a:p>
            <a:pPr marL="386715" indent="-374015">
              <a:lnSpc>
                <a:spcPct val="100000"/>
              </a:lnSpc>
              <a:spcBef>
                <a:spcPts val="340"/>
              </a:spcBef>
              <a:buFont typeface="Arial"/>
              <a:buChar char="●"/>
              <a:tabLst>
                <a:tab pos="386715" algn="l"/>
              </a:tabLst>
            </a:pPr>
            <a:r>
              <a:rPr lang="vi-VN" sz="1900" dirty="0">
                <a:solidFill>
                  <a:srgbClr val="FFFFFF"/>
                </a:solidFill>
                <a:latin typeface="Calibri"/>
                <a:cs typeface="Calibri"/>
              </a:rPr>
              <a:t>GOM HÀNG</a:t>
            </a:r>
            <a:endParaRPr sz="1900" dirty="0">
              <a:latin typeface="Calibri"/>
              <a:cs typeface="Calibri"/>
            </a:endParaRPr>
          </a:p>
          <a:p>
            <a:pPr marL="386715" indent="-374015">
              <a:lnSpc>
                <a:spcPct val="100000"/>
              </a:lnSpc>
              <a:spcBef>
                <a:spcPts val="345"/>
              </a:spcBef>
              <a:buFont typeface="Arial"/>
              <a:buChar char="●"/>
              <a:tabLst>
                <a:tab pos="386715" algn="l"/>
              </a:tabLst>
            </a:pPr>
            <a:r>
              <a:rPr lang="vi-VN" sz="1900" spc="-180" dirty="0">
                <a:solidFill>
                  <a:srgbClr val="FFFFFF"/>
                </a:solidFill>
                <a:latin typeface="Calibri"/>
                <a:cs typeface="Calibri"/>
              </a:rPr>
              <a:t>SỞ HỮU TẬP TRUNG</a:t>
            </a:r>
            <a:endParaRPr sz="1900" dirty="0">
              <a:latin typeface="Calibri"/>
              <a:cs typeface="Calibri"/>
            </a:endParaRPr>
          </a:p>
        </p:txBody>
      </p:sp>
      <p:sp>
        <p:nvSpPr>
          <p:cNvPr id="10" name="object 10"/>
          <p:cNvSpPr txBox="1"/>
          <p:nvPr/>
        </p:nvSpPr>
        <p:spPr>
          <a:xfrm>
            <a:off x="3488557" y="3052314"/>
            <a:ext cx="2423795" cy="1672253"/>
          </a:xfrm>
          <a:prstGeom prst="rect">
            <a:avLst/>
          </a:prstGeom>
        </p:spPr>
        <p:txBody>
          <a:bodyPr vert="horz" wrap="square" lIns="0" tIns="55880" rIns="0" bIns="0" rtlCol="0">
            <a:spAutoFit/>
          </a:bodyPr>
          <a:lstStyle/>
          <a:p>
            <a:pPr marL="386715" indent="-374015">
              <a:lnSpc>
                <a:spcPct val="100000"/>
              </a:lnSpc>
              <a:spcBef>
                <a:spcPts val="440"/>
              </a:spcBef>
              <a:buFont typeface="Arial"/>
              <a:buChar char="●"/>
              <a:tabLst>
                <a:tab pos="386715" algn="l"/>
              </a:tabLst>
            </a:pPr>
            <a:r>
              <a:rPr lang="vi-VN" sz="1900" spc="-10" dirty="0">
                <a:solidFill>
                  <a:srgbClr val="FFFFFF"/>
                </a:solidFill>
                <a:latin typeface="Calibri"/>
                <a:cs typeface="Calibri"/>
              </a:rPr>
              <a:t>Lỗi thời</a:t>
            </a:r>
            <a:endParaRPr sz="1900" dirty="0">
              <a:latin typeface="Calibri"/>
              <a:cs typeface="Calibri"/>
            </a:endParaRPr>
          </a:p>
          <a:p>
            <a:pPr marL="386715" indent="-374015">
              <a:lnSpc>
                <a:spcPct val="100000"/>
              </a:lnSpc>
              <a:spcBef>
                <a:spcPts val="345"/>
              </a:spcBef>
              <a:buFont typeface="Arial"/>
              <a:buChar char="●"/>
              <a:tabLst>
                <a:tab pos="386715" algn="l"/>
              </a:tabLst>
            </a:pPr>
            <a:r>
              <a:rPr lang="vi-VN" sz="1900" spc="-70" dirty="0">
                <a:solidFill>
                  <a:srgbClr val="FFFFFF"/>
                </a:solidFill>
                <a:latin typeface="Calibri"/>
                <a:cs typeface="Calibri"/>
              </a:rPr>
              <a:t>Hao phí năng lượng</a:t>
            </a:r>
            <a:endParaRPr sz="1900" dirty="0">
              <a:latin typeface="Calibri"/>
              <a:cs typeface="Calibri"/>
            </a:endParaRPr>
          </a:p>
          <a:p>
            <a:pPr marL="386715" indent="-374015">
              <a:lnSpc>
                <a:spcPct val="100000"/>
              </a:lnSpc>
              <a:spcBef>
                <a:spcPts val="340"/>
              </a:spcBef>
              <a:buFont typeface="Arial"/>
              <a:buChar char="●"/>
              <a:tabLst>
                <a:tab pos="386715" algn="l"/>
              </a:tabLst>
            </a:pPr>
            <a:r>
              <a:rPr lang="vi-VN" sz="1900" spc="-290" dirty="0">
                <a:solidFill>
                  <a:srgbClr val="FFFFFF"/>
                </a:solidFill>
                <a:latin typeface="Calibri"/>
                <a:cs typeface="Calibri"/>
              </a:rPr>
              <a:t>CHẬM</a:t>
            </a:r>
            <a:endParaRPr sz="1900" dirty="0">
              <a:latin typeface="Calibri"/>
              <a:cs typeface="Calibri"/>
            </a:endParaRPr>
          </a:p>
          <a:p>
            <a:pPr marL="386715" indent="-374015">
              <a:lnSpc>
                <a:spcPct val="100000"/>
              </a:lnSpc>
              <a:spcBef>
                <a:spcPts val="340"/>
              </a:spcBef>
              <a:buFont typeface="Arial"/>
              <a:buChar char="●"/>
              <a:tabLst>
                <a:tab pos="386715" algn="l"/>
              </a:tabLst>
            </a:pPr>
            <a:r>
              <a:rPr lang="vi-VN" sz="1900" spc="-175" dirty="0">
                <a:solidFill>
                  <a:srgbClr val="FFFFFF"/>
                </a:solidFill>
                <a:latin typeface="Calibri"/>
                <a:cs typeface="Calibri"/>
              </a:rPr>
              <a:t>PHÍ  GIAO DỊCH CAO</a:t>
            </a:r>
            <a:endParaRPr sz="1900" dirty="0">
              <a:latin typeface="Calibri"/>
              <a:cs typeface="Calibri"/>
            </a:endParaRPr>
          </a:p>
          <a:p>
            <a:pPr marL="386715" indent="-374015">
              <a:lnSpc>
                <a:spcPct val="100000"/>
              </a:lnSpc>
              <a:spcBef>
                <a:spcPts val="345"/>
              </a:spcBef>
              <a:buFont typeface="Arial"/>
              <a:buChar char="●"/>
              <a:tabLst>
                <a:tab pos="386715" algn="l"/>
              </a:tabLst>
            </a:pPr>
            <a:r>
              <a:rPr lang="vi-VN" sz="1900" spc="-25" dirty="0">
                <a:solidFill>
                  <a:srgbClr val="FFFFFF"/>
                </a:solidFill>
                <a:latin typeface="Calibri"/>
                <a:cs typeface="Calibri"/>
              </a:rPr>
              <a:t>Phụ thuộc internet</a:t>
            </a:r>
            <a:endParaRPr sz="1900" dirty="0">
              <a:latin typeface="Calibri"/>
              <a:cs typeface="Calibri"/>
            </a:endParaRPr>
          </a:p>
        </p:txBody>
      </p:sp>
      <p:sp>
        <p:nvSpPr>
          <p:cNvPr id="11" name="object 11"/>
          <p:cNvSpPr txBox="1"/>
          <p:nvPr/>
        </p:nvSpPr>
        <p:spPr>
          <a:xfrm>
            <a:off x="6308709" y="3052314"/>
            <a:ext cx="2423795" cy="1672253"/>
          </a:xfrm>
          <a:prstGeom prst="rect">
            <a:avLst/>
          </a:prstGeom>
        </p:spPr>
        <p:txBody>
          <a:bodyPr vert="horz" wrap="square" lIns="0" tIns="55880" rIns="0" bIns="0" rtlCol="0">
            <a:spAutoFit/>
          </a:bodyPr>
          <a:lstStyle/>
          <a:p>
            <a:pPr marL="386715" indent="-374015">
              <a:lnSpc>
                <a:spcPct val="100000"/>
              </a:lnSpc>
              <a:spcBef>
                <a:spcPts val="440"/>
              </a:spcBef>
              <a:buFont typeface="Arial"/>
              <a:buChar char="●"/>
              <a:tabLst>
                <a:tab pos="386715" algn="l"/>
              </a:tabLst>
            </a:pPr>
            <a:r>
              <a:rPr lang="vi-VN" sz="1900" spc="-55" dirty="0">
                <a:solidFill>
                  <a:srgbClr val="FFFFFF"/>
                </a:solidFill>
                <a:latin typeface="Calibri"/>
                <a:cs typeface="Calibri"/>
              </a:rPr>
              <a:t>Tiếp tay tội phạm</a:t>
            </a:r>
            <a:endParaRPr sz="1900" dirty="0">
              <a:latin typeface="Calibri"/>
              <a:cs typeface="Calibri"/>
            </a:endParaRPr>
          </a:p>
          <a:p>
            <a:pPr marL="386715" indent="-374015">
              <a:lnSpc>
                <a:spcPct val="100000"/>
              </a:lnSpc>
              <a:spcBef>
                <a:spcPts val="345"/>
              </a:spcBef>
              <a:buFont typeface="Arial"/>
              <a:buChar char="●"/>
              <a:tabLst>
                <a:tab pos="386715" algn="l"/>
              </a:tabLst>
            </a:pPr>
            <a:r>
              <a:rPr lang="vi-VN" sz="1900" spc="-110" dirty="0">
                <a:solidFill>
                  <a:srgbClr val="FFFFFF"/>
                </a:solidFill>
                <a:latin typeface="Calibri"/>
                <a:cs typeface="Calibri"/>
              </a:rPr>
              <a:t>Bán hàng đa cấp</a:t>
            </a:r>
            <a:endParaRPr sz="1900" dirty="0">
              <a:latin typeface="Calibri"/>
              <a:cs typeface="Calibri"/>
            </a:endParaRPr>
          </a:p>
          <a:p>
            <a:pPr marL="386715" indent="-374015">
              <a:lnSpc>
                <a:spcPct val="100000"/>
              </a:lnSpc>
              <a:spcBef>
                <a:spcPts val="340"/>
              </a:spcBef>
              <a:buFont typeface="Arial"/>
              <a:buChar char="●"/>
              <a:tabLst>
                <a:tab pos="386715" algn="l"/>
              </a:tabLst>
            </a:pPr>
            <a:r>
              <a:rPr lang="vi-VN" sz="1900" spc="-135" dirty="0">
                <a:solidFill>
                  <a:srgbClr val="FFFFFF"/>
                </a:solidFill>
                <a:latin typeface="Calibri"/>
                <a:cs typeface="Calibri"/>
              </a:rPr>
              <a:t>Nhà nước cấm</a:t>
            </a:r>
            <a:endParaRPr sz="1900" dirty="0">
              <a:latin typeface="Calibri"/>
              <a:cs typeface="Calibri"/>
            </a:endParaRPr>
          </a:p>
          <a:p>
            <a:pPr marL="386715" indent="-374015">
              <a:lnSpc>
                <a:spcPct val="100000"/>
              </a:lnSpc>
              <a:spcBef>
                <a:spcPts val="340"/>
              </a:spcBef>
              <a:buFont typeface="Arial"/>
              <a:buChar char="●"/>
              <a:tabLst>
                <a:tab pos="386715" algn="l"/>
              </a:tabLst>
            </a:pPr>
            <a:r>
              <a:rPr lang="vi-VN" sz="1900" spc="-225" dirty="0">
                <a:solidFill>
                  <a:srgbClr val="FFFFFF"/>
                </a:solidFill>
                <a:latin typeface="Calibri"/>
                <a:cs typeface="Calibri"/>
              </a:rPr>
              <a:t>DO LẠM PHÁT</a:t>
            </a:r>
            <a:endParaRPr sz="1900" dirty="0">
              <a:latin typeface="Calibri"/>
              <a:cs typeface="Calibri"/>
            </a:endParaRPr>
          </a:p>
          <a:p>
            <a:pPr marL="386715" indent="-374015">
              <a:lnSpc>
                <a:spcPct val="100000"/>
              </a:lnSpc>
              <a:spcBef>
                <a:spcPts val="345"/>
              </a:spcBef>
              <a:buFont typeface="Arial"/>
              <a:buChar char="●"/>
              <a:tabLst>
                <a:tab pos="386715" algn="l"/>
              </a:tabLst>
            </a:pPr>
            <a:r>
              <a:rPr lang="vi-VN" sz="1900" spc="-80" dirty="0">
                <a:solidFill>
                  <a:srgbClr val="FFFFFF"/>
                </a:solidFill>
                <a:latin typeface="Calibri"/>
                <a:cs typeface="Calibri"/>
              </a:rPr>
              <a:t>CÓ THỂ BỊ SAO CHÉP</a:t>
            </a:r>
            <a:endParaRPr sz="1900" dirty="0">
              <a:latin typeface="Calibri"/>
              <a:cs typeface="Calibri"/>
            </a:endParaRPr>
          </a:p>
        </p:txBody>
      </p:sp>
      <p:sp>
        <p:nvSpPr>
          <p:cNvPr id="12" name="object 12"/>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pic>
        <p:nvPicPr>
          <p:cNvPr id="13" name="object 13"/>
          <p:cNvPicPr/>
          <p:nvPr/>
        </p:nvPicPr>
        <p:blipFill>
          <a:blip r:embed="rId2" cstate="print"/>
          <a:stretch>
            <a:fillRect/>
          </a:stretch>
        </p:blipFill>
        <p:spPr>
          <a:xfrm>
            <a:off x="1052469" y="189822"/>
            <a:ext cx="1929625" cy="160959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8700" y="174119"/>
            <a:ext cx="5391624" cy="1274708"/>
          </a:xfrm>
          <a:prstGeom prst="rect">
            <a:avLst/>
          </a:prstGeom>
        </p:spPr>
        <p:txBody>
          <a:bodyPr vert="horz" wrap="square" lIns="0" tIns="12700" rIns="0" bIns="0" rtlCol="0">
            <a:spAutoFit/>
          </a:bodyPr>
          <a:lstStyle/>
          <a:p>
            <a:pPr marL="12700">
              <a:lnSpc>
                <a:spcPct val="100000"/>
              </a:lnSpc>
              <a:spcBef>
                <a:spcPts val="100"/>
              </a:spcBef>
            </a:pPr>
            <a:r>
              <a:rPr lang="vi-VN" sz="4800" spc="-150" dirty="0">
                <a:solidFill>
                  <a:srgbClr val="FCD94B"/>
                </a:solidFill>
              </a:rPr>
              <a:t>BO</a:t>
            </a:r>
            <a:r>
              <a:rPr lang="vi-VN" sz="5800" spc="-150" dirty="0">
                <a:solidFill>
                  <a:srgbClr val="FCD94B"/>
                </a:solidFill>
              </a:rPr>
              <a:t>N</a:t>
            </a:r>
            <a:r>
              <a:rPr lang="vi-VN" sz="7000" spc="-150" dirty="0">
                <a:solidFill>
                  <a:srgbClr val="FCD94B"/>
                </a:solidFill>
              </a:rPr>
              <a:t>G</a:t>
            </a:r>
            <a:r>
              <a:rPr lang="vi-VN" sz="8200" spc="-150" dirty="0">
                <a:solidFill>
                  <a:srgbClr val="FCD94B"/>
                </a:solidFill>
              </a:rPr>
              <a:t>B</a:t>
            </a:r>
            <a:r>
              <a:rPr lang="vi-VN" sz="4800" spc="-150" dirty="0">
                <a:solidFill>
                  <a:srgbClr val="FCD94B"/>
                </a:solidFill>
              </a:rPr>
              <a:t>Ó</a:t>
            </a:r>
            <a:r>
              <a:rPr lang="vi-VN" sz="3000" spc="-150" dirty="0">
                <a:solidFill>
                  <a:srgbClr val="FCD94B"/>
                </a:solidFill>
              </a:rPr>
              <a:t>N</a:t>
            </a:r>
            <a:r>
              <a:rPr lang="vi-VN" sz="2000" spc="-150" dirty="0">
                <a:solidFill>
                  <a:srgbClr val="FCD94B"/>
                </a:solidFill>
              </a:rPr>
              <a:t>G </a:t>
            </a:r>
            <a:r>
              <a:rPr lang="vi-VN" sz="5000" spc="-150" dirty="0">
                <a:solidFill>
                  <a:srgbClr val="FFFFFF"/>
                </a:solidFill>
              </a:rPr>
              <a:t>GIÁ</a:t>
            </a:r>
            <a:endParaRPr sz="5000" spc="-150" dirty="0"/>
          </a:p>
        </p:txBody>
      </p:sp>
      <p:sp>
        <p:nvSpPr>
          <p:cNvPr id="3" name="object 3"/>
          <p:cNvSpPr/>
          <p:nvPr/>
        </p:nvSpPr>
        <p:spPr>
          <a:xfrm>
            <a:off x="5666612" y="2759874"/>
            <a:ext cx="63500" cy="215900"/>
          </a:xfrm>
          <a:custGeom>
            <a:avLst/>
            <a:gdLst/>
            <a:ahLst/>
            <a:cxnLst/>
            <a:rect l="l" t="t" r="r" b="b"/>
            <a:pathLst>
              <a:path w="63500" h="215900">
                <a:moveTo>
                  <a:pt x="0" y="0"/>
                </a:moveTo>
                <a:lnTo>
                  <a:pt x="62999" y="215699"/>
                </a:lnTo>
              </a:path>
            </a:pathLst>
          </a:custGeom>
          <a:ln w="9524">
            <a:solidFill>
              <a:srgbClr val="595959"/>
            </a:solidFill>
          </a:ln>
        </p:spPr>
        <p:txBody>
          <a:bodyPr wrap="square" lIns="0" tIns="0" rIns="0" bIns="0" rtlCol="0"/>
          <a:lstStyle/>
          <a:p>
            <a:endParaRPr/>
          </a:p>
        </p:txBody>
      </p:sp>
      <p:sp>
        <p:nvSpPr>
          <p:cNvPr id="4" name="object 4"/>
          <p:cNvSpPr txBox="1"/>
          <p:nvPr/>
        </p:nvSpPr>
        <p:spPr>
          <a:xfrm>
            <a:off x="5609503" y="761876"/>
            <a:ext cx="1232764" cy="259045"/>
          </a:xfrm>
          <a:prstGeom prst="rect">
            <a:avLst/>
          </a:prstGeom>
        </p:spPr>
        <p:txBody>
          <a:bodyPr vert="horz" wrap="square" lIns="0" tIns="12700" rIns="0" bIns="0" rtlCol="0">
            <a:spAutoFit/>
          </a:bodyPr>
          <a:lstStyle/>
          <a:p>
            <a:pPr marL="12700">
              <a:lnSpc>
                <a:spcPct val="100000"/>
              </a:lnSpc>
              <a:spcBef>
                <a:spcPts val="100"/>
              </a:spcBef>
            </a:pPr>
            <a:r>
              <a:rPr lang="vi-VN" sz="1600" i="1" spc="-10" dirty="0">
                <a:solidFill>
                  <a:srgbClr val="999999"/>
                </a:solidFill>
                <a:latin typeface="Calibri"/>
                <a:cs typeface="Calibri"/>
              </a:rPr>
              <a:t>Hoa </a:t>
            </a:r>
            <a:r>
              <a:rPr sz="1600" i="1" spc="-10" dirty="0">
                <a:solidFill>
                  <a:srgbClr val="999999"/>
                </a:solidFill>
                <a:latin typeface="Calibri"/>
                <a:cs typeface="Calibri"/>
              </a:rPr>
              <a:t>Tulips!</a:t>
            </a:r>
            <a:endParaRPr sz="1600" dirty="0">
              <a:latin typeface="Calibri"/>
              <a:cs typeface="Calibri"/>
            </a:endParaRPr>
          </a:p>
        </p:txBody>
      </p:sp>
      <p:sp>
        <p:nvSpPr>
          <p:cNvPr id="7" name="object 7"/>
          <p:cNvSpPr txBox="1"/>
          <p:nvPr/>
        </p:nvSpPr>
        <p:spPr>
          <a:xfrm>
            <a:off x="470631" y="1448827"/>
            <a:ext cx="3885468" cy="1737207"/>
          </a:xfrm>
          <a:prstGeom prst="rect">
            <a:avLst/>
          </a:prstGeom>
        </p:spPr>
        <p:txBody>
          <a:bodyPr vert="horz" wrap="square" lIns="0" tIns="12700" rIns="0" bIns="0" rtlCol="0">
            <a:spAutoFit/>
          </a:bodyPr>
          <a:lstStyle/>
          <a:p>
            <a:pPr marL="12700" marR="5080">
              <a:lnSpc>
                <a:spcPct val="116100"/>
              </a:lnSpc>
              <a:spcBef>
                <a:spcPts val="100"/>
              </a:spcBef>
            </a:pPr>
            <a:r>
              <a:rPr lang="vi-VN" sz="1400" dirty="0">
                <a:solidFill>
                  <a:srgbClr val="FFFFFF"/>
                </a:solidFill>
                <a:latin typeface="Verdana"/>
                <a:cs typeface="Verdana"/>
              </a:rPr>
              <a:t>Nhiều </a:t>
            </a:r>
            <a:r>
              <a:rPr lang="en-US" sz="1400" dirty="0">
                <a:solidFill>
                  <a:srgbClr val="FFFFFF"/>
                </a:solidFill>
                <a:latin typeface="Verdana"/>
                <a:cs typeface="Verdana"/>
              </a:rPr>
              <a:t>“</a:t>
            </a:r>
            <a:r>
              <a:rPr lang="vi-VN" sz="1400" dirty="0">
                <a:solidFill>
                  <a:srgbClr val="FFFFFF"/>
                </a:solidFill>
                <a:latin typeface="Verdana"/>
                <a:cs typeface="Verdana"/>
              </a:rPr>
              <a:t>chuyên gia” nhận xét Bitcoin là một "bong bóng giá" trong suốt nhiều năm trời. Nhiều cái nhìn tiêu cực về giá bitcoin vì một số điều chỉnh giảm của thị trường, nhưng điều quan trọng và đáng nói là nhìn chung xu hướng giá của nó đi lên khá đáng kể theo thời gian</a:t>
            </a:r>
            <a:r>
              <a:rPr sz="1400" dirty="0">
                <a:solidFill>
                  <a:srgbClr val="FFFFFF"/>
                </a:solidFill>
                <a:latin typeface="Verdana"/>
                <a:cs typeface="Verdana"/>
              </a:rPr>
              <a:t>.</a:t>
            </a:r>
            <a:endParaRPr sz="1400" dirty="0">
              <a:latin typeface="Verdana"/>
              <a:cs typeface="Verdana"/>
            </a:endParaRPr>
          </a:p>
        </p:txBody>
      </p:sp>
      <p:sp>
        <p:nvSpPr>
          <p:cNvPr id="8" name="object 8"/>
          <p:cNvSpPr txBox="1"/>
          <p:nvPr/>
        </p:nvSpPr>
        <p:spPr>
          <a:xfrm>
            <a:off x="466883" y="3277336"/>
            <a:ext cx="3559699" cy="1490473"/>
          </a:xfrm>
          <a:prstGeom prst="rect">
            <a:avLst/>
          </a:prstGeom>
        </p:spPr>
        <p:txBody>
          <a:bodyPr vert="horz" wrap="square" lIns="0" tIns="15875" rIns="0" bIns="0" rtlCol="0">
            <a:spAutoFit/>
          </a:bodyPr>
          <a:lstStyle/>
          <a:p>
            <a:pPr marL="12700" marR="5080">
              <a:lnSpc>
                <a:spcPct val="116100"/>
              </a:lnSpc>
              <a:spcBef>
                <a:spcPts val="125"/>
              </a:spcBef>
            </a:pPr>
            <a:r>
              <a:rPr lang="vi-VN" sz="1400" dirty="0">
                <a:solidFill>
                  <a:srgbClr val="FFFFFF"/>
                </a:solidFill>
                <a:latin typeface="Verdana"/>
                <a:cs typeface="Verdana"/>
              </a:rPr>
              <a:t>Sau mỗi chu kỳ điều chỉnh của thị trường lập tức có nhiều tuyên bố hùng hồn rằng bitcoin đã hay sẽ </a:t>
            </a:r>
            <a:r>
              <a:rPr lang="vi-VN" sz="1400" i="1" dirty="0">
                <a:solidFill>
                  <a:srgbClr val="FFFFFF"/>
                </a:solidFill>
                <a:latin typeface="Verdana"/>
                <a:cs typeface="Verdana"/>
              </a:rPr>
              <a:t>chết,</a:t>
            </a:r>
            <a:r>
              <a:rPr lang="vi-VN" sz="1400" dirty="0">
                <a:solidFill>
                  <a:srgbClr val="FFFFFF"/>
                </a:solidFill>
                <a:latin typeface="Verdana"/>
                <a:cs typeface="Verdana"/>
              </a:rPr>
              <a:t> nhưng theo thời gian các lập luật và chứng cứ của họ dần lộ ra thực chất của nó, đó là thiếu căn cứ và </a:t>
            </a:r>
            <a:r>
              <a:rPr lang="vi-VN" sz="1400" b="1" dirty="0">
                <a:solidFill>
                  <a:srgbClr val="FFFFFF"/>
                </a:solidFill>
                <a:latin typeface="Verdana"/>
                <a:cs typeface="Verdana"/>
              </a:rPr>
              <a:t>sai lầm</a:t>
            </a:r>
            <a:r>
              <a:rPr sz="1400" dirty="0">
                <a:solidFill>
                  <a:srgbClr val="FFFFFF"/>
                </a:solidFill>
                <a:latin typeface="Verdana"/>
                <a:cs typeface="Verdana"/>
              </a:rPr>
              <a:t>.</a:t>
            </a:r>
            <a:endParaRPr sz="1400" dirty="0">
              <a:latin typeface="Verdana"/>
              <a:cs typeface="Verdana"/>
            </a:endParaRPr>
          </a:p>
        </p:txBody>
      </p:sp>
      <p:sp>
        <p:nvSpPr>
          <p:cNvPr id="9" name="object 9"/>
          <p:cNvSpPr txBox="1"/>
          <p:nvPr/>
        </p:nvSpPr>
        <p:spPr>
          <a:xfrm>
            <a:off x="8007949" y="48429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grpSp>
        <p:nvGrpSpPr>
          <p:cNvPr id="10" name="object 10"/>
          <p:cNvGrpSpPr/>
          <p:nvPr/>
        </p:nvGrpSpPr>
        <p:grpSpPr>
          <a:xfrm>
            <a:off x="3378305" y="468649"/>
            <a:ext cx="5775325" cy="4684395"/>
            <a:chOff x="3378305" y="468649"/>
            <a:chExt cx="5775325" cy="4684395"/>
          </a:xfrm>
        </p:grpSpPr>
        <p:sp>
          <p:nvSpPr>
            <p:cNvPr id="11" name="object 11"/>
            <p:cNvSpPr/>
            <p:nvPr/>
          </p:nvSpPr>
          <p:spPr>
            <a:xfrm>
              <a:off x="3387830" y="554494"/>
              <a:ext cx="5756275" cy="4589145"/>
            </a:xfrm>
            <a:custGeom>
              <a:avLst/>
              <a:gdLst/>
              <a:ahLst/>
              <a:cxnLst/>
              <a:rect l="l" t="t" r="r" b="b"/>
              <a:pathLst>
                <a:path w="5756275" h="4589145">
                  <a:moveTo>
                    <a:pt x="0" y="4252471"/>
                  </a:moveTo>
                  <a:lnTo>
                    <a:pt x="24116" y="4221129"/>
                  </a:lnTo>
                  <a:lnTo>
                    <a:pt x="40802" y="4306136"/>
                  </a:lnTo>
                  <a:lnTo>
                    <a:pt x="51949" y="4409069"/>
                  </a:lnTo>
                  <a:lnTo>
                    <a:pt x="74197" y="4373273"/>
                  </a:lnTo>
                  <a:lnTo>
                    <a:pt x="83474" y="4498529"/>
                  </a:lnTo>
                </a:path>
                <a:path w="5756275" h="4589145">
                  <a:moveTo>
                    <a:pt x="83474" y="4520908"/>
                  </a:moveTo>
                  <a:lnTo>
                    <a:pt x="102029" y="4476150"/>
                  </a:lnTo>
                  <a:lnTo>
                    <a:pt x="99190" y="4589005"/>
                  </a:lnTo>
                </a:path>
                <a:path w="5756275" h="4589145">
                  <a:moveTo>
                    <a:pt x="106736" y="4589005"/>
                  </a:moveTo>
                  <a:lnTo>
                    <a:pt x="124277" y="4516455"/>
                  </a:lnTo>
                  <a:lnTo>
                    <a:pt x="124277" y="4458281"/>
                  </a:lnTo>
                  <a:lnTo>
                    <a:pt x="142832" y="4476150"/>
                  </a:lnTo>
                  <a:lnTo>
                    <a:pt x="153956" y="4413522"/>
                  </a:lnTo>
                  <a:lnTo>
                    <a:pt x="152110" y="4319552"/>
                  </a:lnTo>
                  <a:lnTo>
                    <a:pt x="170665" y="4350894"/>
                  </a:lnTo>
                  <a:lnTo>
                    <a:pt x="181789" y="4100327"/>
                  </a:lnTo>
                  <a:lnTo>
                    <a:pt x="205906" y="4189787"/>
                  </a:lnTo>
                  <a:lnTo>
                    <a:pt x="207752" y="4292720"/>
                  </a:lnTo>
                  <a:lnTo>
                    <a:pt x="222591" y="4194297"/>
                  </a:lnTo>
                  <a:lnTo>
                    <a:pt x="233715" y="4328515"/>
                  </a:lnTo>
                  <a:lnTo>
                    <a:pt x="248554" y="4256924"/>
                  </a:lnTo>
                  <a:lnTo>
                    <a:pt x="274541" y="4283757"/>
                  </a:lnTo>
                  <a:lnTo>
                    <a:pt x="280103" y="4238998"/>
                  </a:lnTo>
                  <a:lnTo>
                    <a:pt x="293073" y="4310589"/>
                  </a:lnTo>
                  <a:lnTo>
                    <a:pt x="315344" y="4292720"/>
                  </a:lnTo>
                  <a:lnTo>
                    <a:pt x="333899" y="4243508"/>
                  </a:lnTo>
                  <a:lnTo>
                    <a:pt x="348738" y="4283757"/>
                  </a:lnTo>
                  <a:lnTo>
                    <a:pt x="395103" y="4270341"/>
                  </a:lnTo>
                  <a:lnTo>
                    <a:pt x="422935" y="4149538"/>
                  </a:lnTo>
                  <a:lnTo>
                    <a:pt x="443337" y="4158501"/>
                  </a:lnTo>
                  <a:lnTo>
                    <a:pt x="460022" y="4010810"/>
                  </a:lnTo>
                </a:path>
                <a:path w="5756275" h="4589145">
                  <a:moveTo>
                    <a:pt x="461892" y="4013065"/>
                  </a:moveTo>
                  <a:lnTo>
                    <a:pt x="475797" y="4028736"/>
                  </a:lnTo>
                  <a:lnTo>
                    <a:pt x="484139" y="3907933"/>
                  </a:lnTo>
                  <a:lnTo>
                    <a:pt x="496198" y="3914641"/>
                  </a:lnTo>
                  <a:lnTo>
                    <a:pt x="500825" y="3838541"/>
                  </a:lnTo>
                  <a:lnTo>
                    <a:pt x="505476" y="4048860"/>
                  </a:lnTo>
                  <a:lnTo>
                    <a:pt x="517534" y="3934766"/>
                  </a:lnTo>
                  <a:lnTo>
                    <a:pt x="543497" y="3912386"/>
                  </a:lnTo>
                  <a:lnTo>
                    <a:pt x="557402" y="3856467"/>
                  </a:lnTo>
                  <a:lnTo>
                    <a:pt x="586169" y="3883299"/>
                  </a:lnTo>
                  <a:lnTo>
                    <a:pt x="610287" y="3943729"/>
                  </a:lnTo>
                  <a:lnTo>
                    <a:pt x="633469" y="3916840"/>
                  </a:lnTo>
                  <a:lnTo>
                    <a:pt x="644592" y="3856467"/>
                  </a:lnTo>
                  <a:lnTo>
                    <a:pt x="664994" y="3860920"/>
                  </a:lnTo>
                  <a:lnTo>
                    <a:pt x="668710" y="3818416"/>
                  </a:lnTo>
                  <a:lnTo>
                    <a:pt x="712293" y="3831833"/>
                  </a:lnTo>
                  <a:lnTo>
                    <a:pt x="726198" y="3762497"/>
                  </a:lnTo>
                  <a:lnTo>
                    <a:pt x="735475" y="3751336"/>
                  </a:lnTo>
                  <a:lnTo>
                    <a:pt x="739191" y="3672980"/>
                  </a:lnTo>
                  <a:lnTo>
                    <a:pt x="751249" y="3646148"/>
                  </a:lnTo>
                  <a:lnTo>
                    <a:pt x="758681" y="3570104"/>
                  </a:lnTo>
                  <a:lnTo>
                    <a:pt x="774432" y="3498513"/>
                  </a:lnTo>
                  <a:lnTo>
                    <a:pt x="776301" y="3444791"/>
                  </a:lnTo>
                  <a:lnTo>
                    <a:pt x="791141" y="3426922"/>
                  </a:lnTo>
                  <a:lnTo>
                    <a:pt x="792987" y="3371002"/>
                  </a:lnTo>
                  <a:lnTo>
                    <a:pt x="798549" y="3254653"/>
                  </a:lnTo>
                  <a:lnTo>
                    <a:pt x="809672" y="3243436"/>
                  </a:lnTo>
                  <a:lnTo>
                    <a:pt x="818950" y="3044334"/>
                  </a:lnTo>
                  <a:lnTo>
                    <a:pt x="823601" y="3109217"/>
                  </a:lnTo>
                  <a:lnTo>
                    <a:pt x="825447" y="2948166"/>
                  </a:lnTo>
                  <a:lnTo>
                    <a:pt x="833790" y="2934749"/>
                  </a:lnTo>
                  <a:lnTo>
                    <a:pt x="838440" y="2791568"/>
                  </a:lnTo>
                  <a:lnTo>
                    <a:pt x="849564" y="2518621"/>
                  </a:lnTo>
                  <a:lnTo>
                    <a:pt x="847718" y="2934749"/>
                  </a:lnTo>
                  <a:lnTo>
                    <a:pt x="856060" y="2847488"/>
                  </a:lnTo>
                  <a:lnTo>
                    <a:pt x="857907" y="3066713"/>
                  </a:lnTo>
                  <a:lnTo>
                    <a:pt x="866249" y="2735592"/>
                  </a:lnTo>
                  <a:lnTo>
                    <a:pt x="877397" y="2894445"/>
                  </a:lnTo>
                  <a:lnTo>
                    <a:pt x="885739" y="2818400"/>
                  </a:lnTo>
                  <a:lnTo>
                    <a:pt x="898709" y="2851941"/>
                  </a:lnTo>
                  <a:lnTo>
                    <a:pt x="907987" y="2813891"/>
                  </a:lnTo>
                  <a:lnTo>
                    <a:pt x="910768" y="2782605"/>
                  </a:lnTo>
                  <a:lnTo>
                    <a:pt x="928388" y="2789313"/>
                  </a:lnTo>
                  <a:lnTo>
                    <a:pt x="938601" y="2896699"/>
                  </a:lnTo>
                  <a:lnTo>
                    <a:pt x="957156" y="2903408"/>
                  </a:lnTo>
                  <a:lnTo>
                    <a:pt x="964564" y="2957072"/>
                  </a:lnTo>
                  <a:lnTo>
                    <a:pt x="971995" y="2986159"/>
                  </a:lnTo>
                  <a:lnTo>
                    <a:pt x="972906" y="3089093"/>
                  </a:lnTo>
                  <a:lnTo>
                    <a:pt x="983119" y="3004086"/>
                  </a:lnTo>
                  <a:lnTo>
                    <a:pt x="987746" y="2934749"/>
                  </a:lnTo>
                  <a:lnTo>
                    <a:pt x="998893" y="2970545"/>
                  </a:lnTo>
                  <a:lnTo>
                    <a:pt x="1008147" y="2919079"/>
                  </a:lnTo>
                  <a:lnTo>
                    <a:pt x="1022987" y="2914569"/>
                  </a:lnTo>
                  <a:lnTo>
                    <a:pt x="1026703" y="2954874"/>
                  </a:lnTo>
                  <a:lnTo>
                    <a:pt x="1033199" y="2892246"/>
                  </a:lnTo>
                </a:path>
                <a:path w="5756275" h="4589145">
                  <a:moveTo>
                    <a:pt x="1033199" y="2887736"/>
                  </a:moveTo>
                  <a:lnTo>
                    <a:pt x="1048039" y="2845233"/>
                  </a:lnTo>
                  <a:lnTo>
                    <a:pt x="1056381" y="2778095"/>
                  </a:lnTo>
                  <a:lnTo>
                    <a:pt x="1069375" y="2822854"/>
                  </a:lnTo>
                  <a:lnTo>
                    <a:pt x="1080499" y="2784860"/>
                  </a:lnTo>
                  <a:lnTo>
                    <a:pt x="1091622" y="2807183"/>
                  </a:lnTo>
                  <a:lnTo>
                    <a:pt x="1099989" y="2780350"/>
                  </a:lnTo>
                  <a:lnTo>
                    <a:pt x="1101835" y="2874320"/>
                  </a:lnTo>
                  <a:lnTo>
                    <a:pt x="1111112" y="2771387"/>
                  </a:lnTo>
                  <a:lnTo>
                    <a:pt x="1124082" y="2737847"/>
                  </a:lnTo>
                  <a:lnTo>
                    <a:pt x="1130579" y="2634914"/>
                  </a:lnTo>
                  <a:lnTo>
                    <a:pt x="1134294" y="2583504"/>
                  </a:lnTo>
                  <a:lnTo>
                    <a:pt x="1152849" y="2565578"/>
                  </a:lnTo>
                  <a:lnTo>
                    <a:pt x="1152849" y="2355315"/>
                  </a:lnTo>
                  <a:lnTo>
                    <a:pt x="1162127" y="2297140"/>
                  </a:lnTo>
                  <a:lnTo>
                    <a:pt x="1171381" y="2174083"/>
                  </a:lnTo>
                  <a:lnTo>
                    <a:pt x="1171381" y="2017485"/>
                  </a:lnTo>
                  <a:lnTo>
                    <a:pt x="1180659" y="1932478"/>
                  </a:lnTo>
                  <a:lnTo>
                    <a:pt x="1188090" y="1787042"/>
                  </a:lnTo>
                  <a:lnTo>
                    <a:pt x="1195498" y="1869794"/>
                  </a:lnTo>
                  <a:lnTo>
                    <a:pt x="1204776" y="1842962"/>
                  </a:lnTo>
                  <a:lnTo>
                    <a:pt x="1209426" y="2010777"/>
                  </a:lnTo>
                  <a:lnTo>
                    <a:pt x="1218704" y="2131580"/>
                  </a:lnTo>
                  <a:lnTo>
                    <a:pt x="1224266" y="1992851"/>
                  </a:lnTo>
                  <a:lnTo>
                    <a:pt x="1237236" y="1972727"/>
                  </a:lnTo>
                  <a:lnTo>
                    <a:pt x="1244667" y="1887720"/>
                  </a:lnTo>
                  <a:lnTo>
                    <a:pt x="1253010" y="1939187"/>
                  </a:lnTo>
                  <a:lnTo>
                    <a:pt x="1271565" y="1934677"/>
                  </a:lnTo>
                </a:path>
                <a:path w="5756275" h="4589145">
                  <a:moveTo>
                    <a:pt x="1277127" y="1930223"/>
                  </a:moveTo>
                  <a:lnTo>
                    <a:pt x="1291967" y="1959311"/>
                  </a:lnTo>
                  <a:lnTo>
                    <a:pt x="1291032" y="2001814"/>
                  </a:lnTo>
                  <a:lnTo>
                    <a:pt x="1315149" y="2089076"/>
                  </a:lnTo>
                  <a:lnTo>
                    <a:pt x="1326272" y="2055479"/>
                  </a:lnTo>
                  <a:lnTo>
                    <a:pt x="1328142" y="2019684"/>
                  </a:lnTo>
                  <a:lnTo>
                    <a:pt x="1342981" y="2053281"/>
                  </a:lnTo>
                  <a:lnTo>
                    <a:pt x="1354105" y="2091275"/>
                  </a:lnTo>
                  <a:lnTo>
                    <a:pt x="1356886" y="2174083"/>
                  </a:lnTo>
                  <a:lnTo>
                    <a:pt x="1376353" y="2212133"/>
                  </a:lnTo>
                  <a:lnTo>
                    <a:pt x="1381003" y="2310557"/>
                  </a:lnTo>
                  <a:lnTo>
                    <a:pt x="1389346" y="2138288"/>
                  </a:lnTo>
                  <a:lnTo>
                    <a:pt x="1403251" y="2176338"/>
                  </a:lnTo>
                  <a:lnTo>
                    <a:pt x="1403251" y="2212133"/>
                  </a:lnTo>
                  <a:lnTo>
                    <a:pt x="1420871" y="2189754"/>
                  </a:lnTo>
                  <a:lnTo>
                    <a:pt x="1432929" y="2203171"/>
                  </a:lnTo>
                  <a:lnTo>
                    <a:pt x="1444077" y="2106946"/>
                  </a:lnTo>
                  <a:lnTo>
                    <a:pt x="1453331" y="2026392"/>
                  </a:lnTo>
                  <a:lnTo>
                    <a:pt x="1470040" y="2030902"/>
                  </a:lnTo>
                  <a:lnTo>
                    <a:pt x="1473756" y="2080113"/>
                  </a:lnTo>
                  <a:lnTo>
                    <a:pt x="1488595" y="2073405"/>
                  </a:lnTo>
                  <a:lnTo>
                    <a:pt x="1493222" y="2115909"/>
                  </a:lnTo>
                  <a:lnTo>
                    <a:pt x="1499719" y="2021939"/>
                  </a:lnTo>
                  <a:lnTo>
                    <a:pt x="1515493" y="2055479"/>
                  </a:lnTo>
                  <a:lnTo>
                    <a:pt x="1525682" y="2053281"/>
                  </a:lnTo>
                  <a:lnTo>
                    <a:pt x="1540522" y="2093530"/>
                  </a:lnTo>
                  <a:lnTo>
                    <a:pt x="1559077" y="2084566"/>
                  </a:lnTo>
                  <a:lnTo>
                    <a:pt x="1567419" y="2176338"/>
                  </a:lnTo>
                  <a:lnTo>
                    <a:pt x="1583194" y="2149449"/>
                  </a:lnTo>
                  <a:lnTo>
                    <a:pt x="1593383" y="2183046"/>
                  </a:lnTo>
                  <a:lnTo>
                    <a:pt x="1611938" y="2169573"/>
                  </a:lnTo>
                  <a:lnTo>
                    <a:pt x="1618435" y="2259090"/>
                  </a:lnTo>
                  <a:lnTo>
                    <a:pt x="1627712" y="2261345"/>
                  </a:lnTo>
                  <a:lnTo>
                    <a:pt x="1644398" y="2359768"/>
                  </a:lnTo>
                  <a:lnTo>
                    <a:pt x="1649048" y="2285923"/>
                  </a:lnTo>
                  <a:lnTo>
                    <a:pt x="1660172" y="2276960"/>
                  </a:lnTo>
                  <a:lnTo>
                    <a:pt x="1671296" y="2328426"/>
                  </a:lnTo>
                  <a:lnTo>
                    <a:pt x="1683354" y="2362023"/>
                  </a:lnTo>
                  <a:lnTo>
                    <a:pt x="1691697" y="2312755"/>
                  </a:lnTo>
                  <a:lnTo>
                    <a:pt x="1694478" y="2234456"/>
                  </a:lnTo>
                  <a:lnTo>
                    <a:pt x="1700040" y="2285923"/>
                  </a:lnTo>
                  <a:lnTo>
                    <a:pt x="1729719" y="2292631"/>
                  </a:lnTo>
                  <a:lnTo>
                    <a:pt x="1736215" y="2332936"/>
                  </a:lnTo>
                  <a:lnTo>
                    <a:pt x="1747339" y="2319520"/>
                  </a:lnTo>
                  <a:lnTo>
                    <a:pt x="1749209" y="2388856"/>
                  </a:lnTo>
                  <a:lnTo>
                    <a:pt x="1759397" y="2348550"/>
                  </a:lnTo>
                  <a:lnTo>
                    <a:pt x="1771456" y="2379893"/>
                  </a:lnTo>
                  <a:lnTo>
                    <a:pt x="1775172" y="2440322"/>
                  </a:lnTo>
                  <a:lnTo>
                    <a:pt x="1784449" y="2424651"/>
                  </a:lnTo>
                  <a:lnTo>
                    <a:pt x="1784449" y="2646131"/>
                  </a:lnTo>
                  <a:lnTo>
                    <a:pt x="1793727" y="2534292"/>
                  </a:lnTo>
                  <a:lnTo>
                    <a:pt x="1802070" y="2554416"/>
                  </a:lnTo>
                  <a:lnTo>
                    <a:pt x="1807632" y="2442521"/>
                  </a:lnTo>
                  <a:lnTo>
                    <a:pt x="1815974" y="2538745"/>
                  </a:lnTo>
                  <a:lnTo>
                    <a:pt x="1828033" y="2523074"/>
                  </a:lnTo>
                  <a:lnTo>
                    <a:pt x="1833595" y="2471608"/>
                  </a:lnTo>
                  <a:lnTo>
                    <a:pt x="1849369" y="2498497"/>
                  </a:lnTo>
                  <a:lnTo>
                    <a:pt x="1852150" y="2433614"/>
                  </a:lnTo>
                  <a:lnTo>
                    <a:pt x="1870705" y="2397819"/>
                  </a:lnTo>
                  <a:lnTo>
                    <a:pt x="1881829" y="2447030"/>
                  </a:lnTo>
                  <a:lnTo>
                    <a:pt x="1893887" y="2487279"/>
                  </a:lnTo>
                  <a:lnTo>
                    <a:pt x="1905011" y="2460446"/>
                  </a:lnTo>
                  <a:lnTo>
                    <a:pt x="1918004" y="2514111"/>
                  </a:lnTo>
                  <a:lnTo>
                    <a:pt x="1919851" y="2552162"/>
                  </a:lnTo>
                  <a:lnTo>
                    <a:pt x="1933779" y="2511913"/>
                  </a:lnTo>
                </a:path>
                <a:path w="5756275" h="4589145">
                  <a:moveTo>
                    <a:pt x="1934690" y="2516366"/>
                  </a:moveTo>
                  <a:lnTo>
                    <a:pt x="1952310" y="2493987"/>
                  </a:lnTo>
                  <a:lnTo>
                    <a:pt x="1984771" y="2502950"/>
                  </a:lnTo>
                  <a:lnTo>
                    <a:pt x="1992202" y="2536490"/>
                  </a:lnTo>
                  <a:lnTo>
                    <a:pt x="2010757" y="2518621"/>
                  </a:lnTo>
                  <a:lnTo>
                    <a:pt x="2015384" y="2473863"/>
                  </a:lnTo>
                  <a:lnTo>
                    <a:pt x="2028378" y="2485024"/>
                  </a:lnTo>
                  <a:lnTo>
                    <a:pt x="2042282" y="2440322"/>
                  </a:lnTo>
                  <a:lnTo>
                    <a:pt x="2045998" y="2373185"/>
                  </a:lnTo>
                  <a:lnTo>
                    <a:pt x="2058968" y="2431359"/>
                  </a:lnTo>
                  <a:lnTo>
                    <a:pt x="2071026" y="2397819"/>
                  </a:lnTo>
                  <a:lnTo>
                    <a:pt x="2083085" y="2431359"/>
                  </a:lnTo>
                  <a:lnTo>
                    <a:pt x="2095143" y="2455937"/>
                  </a:lnTo>
                  <a:lnTo>
                    <a:pt x="2105356" y="2514111"/>
                  </a:lnTo>
                  <a:lnTo>
                    <a:pt x="2109983" y="2563323"/>
                  </a:lnTo>
                  <a:lnTo>
                    <a:pt x="2117414" y="2511913"/>
                  </a:lnTo>
                  <a:lnTo>
                    <a:pt x="2134100" y="2489534"/>
                  </a:lnTo>
                  <a:lnTo>
                    <a:pt x="2146158" y="2520819"/>
                  </a:lnTo>
                  <a:lnTo>
                    <a:pt x="2173056" y="2489534"/>
                  </a:lnTo>
                  <a:lnTo>
                    <a:pt x="2199954" y="2431359"/>
                  </a:lnTo>
                  <a:lnTo>
                    <a:pt x="2210143" y="2353060"/>
                  </a:lnTo>
                  <a:lnTo>
                    <a:pt x="2213859" y="2254637"/>
                  </a:lnTo>
                  <a:lnTo>
                    <a:pt x="2225917" y="2303848"/>
                  </a:lnTo>
                  <a:lnTo>
                    <a:pt x="2224983" y="2377638"/>
                  </a:lnTo>
                  <a:lnTo>
                    <a:pt x="2240757" y="2344097"/>
                  </a:lnTo>
                  <a:lnTo>
                    <a:pt x="2250035" y="2337389"/>
                  </a:lnTo>
                  <a:lnTo>
                    <a:pt x="2259312" y="2292631"/>
                  </a:lnTo>
                  <a:lnTo>
                    <a:pt x="2270436" y="2200916"/>
                  </a:lnTo>
                  <a:lnTo>
                    <a:pt x="2290837" y="2207624"/>
                  </a:lnTo>
                  <a:lnTo>
                    <a:pt x="2292706" y="2247929"/>
                  </a:lnTo>
                  <a:lnTo>
                    <a:pt x="2309392" y="2203171"/>
                  </a:lnTo>
                  <a:lnTo>
                    <a:pt x="2321451" y="2234456"/>
                  </a:lnTo>
                  <a:lnTo>
                    <a:pt x="2323297" y="2308302"/>
                  </a:lnTo>
                  <a:lnTo>
                    <a:pt x="2333509" y="2252382"/>
                  </a:lnTo>
                  <a:lnTo>
                    <a:pt x="2349283" y="2292631"/>
                  </a:lnTo>
                  <a:lnTo>
                    <a:pt x="2365969" y="2245674"/>
                  </a:lnTo>
                  <a:lnTo>
                    <a:pt x="2381743" y="2209879"/>
                  </a:lnTo>
                  <a:lnTo>
                    <a:pt x="2399364" y="2252382"/>
                  </a:lnTo>
                  <a:lnTo>
                    <a:pt x="2414203" y="2234456"/>
                  </a:lnTo>
                  <a:lnTo>
                    <a:pt x="2448509" y="2247929"/>
                  </a:lnTo>
                  <a:lnTo>
                    <a:pt x="2469845" y="2196462"/>
                  </a:lnTo>
                  <a:lnTo>
                    <a:pt x="2495808" y="2191953"/>
                  </a:lnTo>
                  <a:lnTo>
                    <a:pt x="2517145" y="2214332"/>
                  </a:lnTo>
                  <a:lnTo>
                    <a:pt x="2519926" y="2122617"/>
                  </a:lnTo>
                  <a:lnTo>
                    <a:pt x="2536611" y="2082368"/>
                  </a:lnTo>
                  <a:lnTo>
                    <a:pt x="2540327" y="1979435"/>
                  </a:lnTo>
                  <a:lnTo>
                    <a:pt x="2553320" y="1948093"/>
                  </a:lnTo>
                  <a:lnTo>
                    <a:pt x="2553320" y="2086821"/>
                  </a:lnTo>
                  <a:lnTo>
                    <a:pt x="2563509" y="2028647"/>
                  </a:lnTo>
                  <a:lnTo>
                    <a:pt x="2568160" y="1995106"/>
                  </a:lnTo>
                  <a:lnTo>
                    <a:pt x="2581129" y="2055479"/>
                  </a:lnTo>
                  <a:lnTo>
                    <a:pt x="2594123" y="2017485"/>
                  </a:lnTo>
                  <a:lnTo>
                    <a:pt x="2611743" y="2024194"/>
                  </a:lnTo>
                  <a:lnTo>
                    <a:pt x="2612678" y="2122617"/>
                  </a:lnTo>
                  <a:lnTo>
                    <a:pt x="2624737" y="2068952"/>
                  </a:lnTo>
                  <a:lnTo>
                    <a:pt x="2639576" y="2104747"/>
                  </a:lnTo>
                  <a:lnTo>
                    <a:pt x="2658131" y="2071150"/>
                  </a:lnTo>
                  <a:lnTo>
                    <a:pt x="2667385" y="2051026"/>
                  </a:lnTo>
                  <a:lnTo>
                    <a:pt x="2686875" y="2082368"/>
                  </a:lnTo>
                  <a:lnTo>
                    <a:pt x="2706342" y="2064442"/>
                  </a:lnTo>
                  <a:lnTo>
                    <a:pt x="2719335" y="2039864"/>
                  </a:lnTo>
                  <a:lnTo>
                    <a:pt x="2734174" y="2039864"/>
                  </a:lnTo>
                  <a:lnTo>
                    <a:pt x="2748079" y="1977180"/>
                  </a:lnTo>
                  <a:lnTo>
                    <a:pt x="2758292" y="2010777"/>
                  </a:lnTo>
                  <a:lnTo>
                    <a:pt x="2771262" y="1957056"/>
                  </a:lnTo>
                  <a:lnTo>
                    <a:pt x="2787036" y="1979435"/>
                  </a:lnTo>
                  <a:lnTo>
                    <a:pt x="2814869" y="1945895"/>
                  </a:lnTo>
                  <a:lnTo>
                    <a:pt x="2820430" y="1881012"/>
                  </a:lnTo>
                  <a:lnTo>
                    <a:pt x="2830619" y="1847415"/>
                  </a:lnTo>
                  <a:lnTo>
                    <a:pt x="2842678" y="1787042"/>
                  </a:lnTo>
                  <a:lnTo>
                    <a:pt x="2845459" y="1903391"/>
                  </a:lnTo>
                  <a:lnTo>
                    <a:pt x="2855671" y="1881012"/>
                  </a:lnTo>
                  <a:lnTo>
                    <a:pt x="2855671" y="1943640"/>
                  </a:lnTo>
                  <a:lnTo>
                    <a:pt x="2868664" y="1867596"/>
                  </a:lnTo>
                  <a:lnTo>
                    <a:pt x="2877919" y="1889975"/>
                  </a:lnTo>
                  <a:lnTo>
                    <a:pt x="2885350" y="1807166"/>
                  </a:lnTo>
                  <a:lnTo>
                    <a:pt x="2897408" y="1847415"/>
                  </a:lnTo>
                  <a:lnTo>
                    <a:pt x="2915029" y="1791495"/>
                  </a:lnTo>
                  <a:lnTo>
                    <a:pt x="2920591" y="1726613"/>
                  </a:lnTo>
                  <a:lnTo>
                    <a:pt x="2930803" y="1780334"/>
                  </a:lnTo>
                  <a:lnTo>
                    <a:pt x="2942862" y="1722159"/>
                  </a:lnTo>
                  <a:lnTo>
                    <a:pt x="2942862" y="1787042"/>
                  </a:lnTo>
                  <a:lnTo>
                    <a:pt x="2954920" y="1883210"/>
                  </a:lnTo>
                  <a:lnTo>
                    <a:pt x="2964174" y="1800458"/>
                  </a:lnTo>
                  <a:lnTo>
                    <a:pt x="2980883" y="1751247"/>
                  </a:lnTo>
                  <a:lnTo>
                    <a:pt x="2996634" y="1755700"/>
                  </a:lnTo>
                  <a:lnTo>
                    <a:pt x="3010562" y="1686364"/>
                  </a:lnTo>
                  <a:lnTo>
                    <a:pt x="3014278" y="1617028"/>
                  </a:lnTo>
                  <a:lnTo>
                    <a:pt x="3023532" y="1639407"/>
                  </a:lnTo>
                  <a:lnTo>
                    <a:pt x="3028183" y="1565562"/>
                  </a:lnTo>
                  <a:lnTo>
                    <a:pt x="3036526" y="1605810"/>
                  </a:lnTo>
                  <a:lnTo>
                    <a:pt x="3042087" y="1435796"/>
                  </a:lnTo>
                  <a:lnTo>
                    <a:pt x="3051365" y="1505132"/>
                  </a:lnTo>
                  <a:lnTo>
                    <a:pt x="3062489" y="1323957"/>
                  </a:lnTo>
                  <a:lnTo>
                    <a:pt x="3069920" y="1357497"/>
                  </a:lnTo>
                  <a:lnTo>
                    <a:pt x="3076417" y="1433541"/>
                  </a:lnTo>
                  <a:lnTo>
                    <a:pt x="3084760" y="1373168"/>
                  </a:lnTo>
                  <a:lnTo>
                    <a:pt x="3092167" y="1424635"/>
                  </a:lnTo>
                  <a:lnTo>
                    <a:pt x="3105161" y="1402256"/>
                  </a:lnTo>
                  <a:lnTo>
                    <a:pt x="3120935" y="1460430"/>
                  </a:lnTo>
                  <a:lnTo>
                    <a:pt x="3121846" y="1540928"/>
                  </a:lnTo>
                  <a:lnTo>
                    <a:pt x="3127408" y="1348534"/>
                  </a:lnTo>
                  <a:lnTo>
                    <a:pt x="3139467" y="1388839"/>
                  </a:lnTo>
                  <a:lnTo>
                    <a:pt x="3150614" y="1350789"/>
                  </a:lnTo>
                  <a:lnTo>
                    <a:pt x="3152460" y="1276943"/>
                  </a:lnTo>
                  <a:lnTo>
                    <a:pt x="3162672" y="1285906"/>
                  </a:lnTo>
                  <a:lnTo>
                    <a:pt x="3165453" y="1151688"/>
                  </a:lnTo>
                  <a:lnTo>
                    <a:pt x="3175643" y="1189682"/>
                  </a:lnTo>
                  <a:lnTo>
                    <a:pt x="3191417" y="1104675"/>
                  </a:lnTo>
                  <a:lnTo>
                    <a:pt x="3207191" y="1176265"/>
                  </a:lnTo>
                  <a:lnTo>
                    <a:pt x="3207191" y="1319447"/>
                  </a:lnTo>
                  <a:lnTo>
                    <a:pt x="3215533" y="1209862"/>
                  </a:lnTo>
                  <a:lnTo>
                    <a:pt x="3228504" y="1209862"/>
                  </a:lnTo>
                  <a:lnTo>
                    <a:pt x="3241497" y="1144980"/>
                  </a:lnTo>
                  <a:lnTo>
                    <a:pt x="3247058" y="1086805"/>
                  </a:lnTo>
                  <a:lnTo>
                    <a:pt x="3251709" y="1028631"/>
                  </a:lnTo>
                  <a:lnTo>
                    <a:pt x="3263744" y="999543"/>
                  </a:lnTo>
                  <a:lnTo>
                    <a:pt x="3268395" y="1051010"/>
                  </a:lnTo>
                  <a:lnTo>
                    <a:pt x="3284169" y="903318"/>
                  </a:lnTo>
                  <a:lnTo>
                    <a:pt x="3291577" y="941369"/>
                  </a:lnTo>
                  <a:lnTo>
                    <a:pt x="3292512" y="1010705"/>
                  </a:lnTo>
                  <a:lnTo>
                    <a:pt x="3303636" y="876486"/>
                  </a:lnTo>
                </a:path>
                <a:path w="5756275" h="4589145">
                  <a:moveTo>
                    <a:pt x="3306604" y="867974"/>
                  </a:moveTo>
                  <a:lnTo>
                    <a:pt x="3317727" y="794185"/>
                  </a:lnTo>
                  <a:lnTo>
                    <a:pt x="3319971" y="718986"/>
                  </a:lnTo>
                  <a:lnTo>
                    <a:pt x="3325533" y="759235"/>
                  </a:lnTo>
                  <a:lnTo>
                    <a:pt x="3333876" y="539107"/>
                  </a:lnTo>
                  <a:lnTo>
                    <a:pt x="3342219" y="551227"/>
                  </a:lnTo>
                  <a:lnTo>
                    <a:pt x="3347219" y="482737"/>
                  </a:lnTo>
                  <a:lnTo>
                    <a:pt x="3355025" y="606245"/>
                  </a:lnTo>
                  <a:lnTo>
                    <a:pt x="3363928" y="576707"/>
                  </a:lnTo>
                  <a:lnTo>
                    <a:pt x="3365587" y="658613"/>
                  </a:lnTo>
                  <a:lnTo>
                    <a:pt x="3375613" y="513628"/>
                  </a:lnTo>
                  <a:lnTo>
                    <a:pt x="3380053" y="623663"/>
                  </a:lnTo>
                  <a:lnTo>
                    <a:pt x="3391200" y="641138"/>
                  </a:lnTo>
                  <a:lnTo>
                    <a:pt x="3393420" y="724342"/>
                  </a:lnTo>
                  <a:lnTo>
                    <a:pt x="3407325" y="697509"/>
                  </a:lnTo>
                  <a:lnTo>
                    <a:pt x="3410667" y="826372"/>
                  </a:lnTo>
                  <a:lnTo>
                    <a:pt x="3421229" y="822370"/>
                  </a:lnTo>
                  <a:lnTo>
                    <a:pt x="3419009" y="936464"/>
                  </a:lnTo>
                  <a:lnTo>
                    <a:pt x="3426814" y="893510"/>
                  </a:lnTo>
                  <a:lnTo>
                    <a:pt x="3436256" y="714984"/>
                  </a:lnTo>
                  <a:lnTo>
                    <a:pt x="3445160" y="799540"/>
                  </a:lnTo>
                  <a:lnTo>
                    <a:pt x="3456307" y="712278"/>
                  </a:lnTo>
                  <a:lnTo>
                    <a:pt x="3466869" y="825020"/>
                  </a:lnTo>
                  <a:lnTo>
                    <a:pt x="3480774" y="827725"/>
                  </a:lnTo>
                  <a:lnTo>
                    <a:pt x="3480237" y="865325"/>
                  </a:lnTo>
                  <a:lnTo>
                    <a:pt x="3490800" y="886802"/>
                  </a:lnTo>
                  <a:lnTo>
                    <a:pt x="3495801" y="944525"/>
                  </a:lnTo>
                  <a:lnTo>
                    <a:pt x="3508046" y="947175"/>
                  </a:lnTo>
                  <a:lnTo>
                    <a:pt x="3515851" y="870680"/>
                  </a:lnTo>
                  <a:lnTo>
                    <a:pt x="3524194" y="881390"/>
                  </a:lnTo>
                  <a:lnTo>
                    <a:pt x="3529195" y="816959"/>
                  </a:lnTo>
                  <a:lnTo>
                    <a:pt x="3539758" y="810250"/>
                  </a:lnTo>
                  <a:lnTo>
                    <a:pt x="3546442" y="782065"/>
                  </a:lnTo>
                  <a:lnTo>
                    <a:pt x="3557028" y="829078"/>
                  </a:lnTo>
                  <a:lnTo>
                    <a:pt x="3571494" y="846497"/>
                  </a:lnTo>
                  <a:lnTo>
                    <a:pt x="3572592" y="902868"/>
                  </a:lnTo>
                  <a:lnTo>
                    <a:pt x="3583739" y="923048"/>
                  </a:lnTo>
                  <a:lnTo>
                    <a:pt x="3593741" y="893510"/>
                  </a:lnTo>
                  <a:lnTo>
                    <a:pt x="3602084" y="904220"/>
                  </a:lnTo>
                  <a:lnTo>
                    <a:pt x="3603766" y="968652"/>
                  </a:lnTo>
                  <a:lnTo>
                    <a:pt x="3613231" y="960591"/>
                  </a:lnTo>
                  <a:lnTo>
                    <a:pt x="3624915" y="1014312"/>
                  </a:lnTo>
                  <a:lnTo>
                    <a:pt x="3637161" y="957942"/>
                  </a:lnTo>
                  <a:lnTo>
                    <a:pt x="3649944" y="994188"/>
                  </a:lnTo>
                  <a:lnTo>
                    <a:pt x="3653847" y="927051"/>
                  </a:lnTo>
                  <a:lnTo>
                    <a:pt x="3666653" y="901571"/>
                  </a:lnTo>
                  <a:lnTo>
                    <a:pt x="3668873" y="847850"/>
                  </a:lnTo>
                  <a:lnTo>
                    <a:pt x="3677216" y="888098"/>
                  </a:lnTo>
                  <a:lnTo>
                    <a:pt x="3684461" y="978066"/>
                  </a:lnTo>
                  <a:lnTo>
                    <a:pt x="3700585" y="984774"/>
                  </a:lnTo>
                  <a:lnTo>
                    <a:pt x="3718954" y="925698"/>
                  </a:lnTo>
                  <a:lnTo>
                    <a:pt x="3728979" y="925698"/>
                  </a:lnTo>
                  <a:lnTo>
                    <a:pt x="3732321" y="994188"/>
                  </a:lnTo>
                  <a:lnTo>
                    <a:pt x="3748445" y="975360"/>
                  </a:lnTo>
                  <a:lnTo>
                    <a:pt x="3757910" y="960591"/>
                  </a:lnTo>
                  <a:lnTo>
                    <a:pt x="3782401" y="967299"/>
                  </a:lnTo>
                  <a:lnTo>
                    <a:pt x="3783499" y="995485"/>
                  </a:lnTo>
                  <a:lnTo>
                    <a:pt x="3794086" y="968652"/>
                  </a:lnTo>
                  <a:lnTo>
                    <a:pt x="3810771" y="987480"/>
                  </a:lnTo>
                  <a:lnTo>
                    <a:pt x="3821358" y="975360"/>
                  </a:lnTo>
                  <a:lnTo>
                    <a:pt x="3831359" y="984774"/>
                  </a:lnTo>
                  <a:lnTo>
                    <a:pt x="3829700" y="1051912"/>
                  </a:lnTo>
                  <a:lnTo>
                    <a:pt x="3838043" y="1039792"/>
                  </a:lnTo>
                  <a:lnTo>
                    <a:pt x="3840263" y="1166006"/>
                  </a:lnTo>
                  <a:lnTo>
                    <a:pt x="3849167" y="1157945"/>
                  </a:lnTo>
                  <a:lnTo>
                    <a:pt x="3847508" y="1229085"/>
                  </a:lnTo>
                  <a:lnTo>
                    <a:pt x="3860851" y="1212963"/>
                  </a:lnTo>
                  <a:lnTo>
                    <a:pt x="3866974" y="1281453"/>
                  </a:lnTo>
                  <a:lnTo>
                    <a:pt x="3877560" y="1267981"/>
                  </a:lnTo>
                  <a:lnTo>
                    <a:pt x="3882562" y="1200899"/>
                  </a:lnTo>
                  <a:lnTo>
                    <a:pt x="3895368" y="1226379"/>
                  </a:lnTo>
                  <a:lnTo>
                    <a:pt x="3907613" y="1222377"/>
                  </a:lnTo>
                  <a:lnTo>
                    <a:pt x="3912053" y="1204902"/>
                  </a:lnTo>
                  <a:lnTo>
                    <a:pt x="3918737" y="1247856"/>
                  </a:lnTo>
                  <a:lnTo>
                    <a:pt x="3930422" y="1246503"/>
                  </a:lnTo>
                  <a:lnTo>
                    <a:pt x="3943578" y="1267981"/>
                  </a:lnTo>
                  <a:lnTo>
                    <a:pt x="3964914" y="1245207"/>
                  </a:lnTo>
                  <a:lnTo>
                    <a:pt x="3976038" y="1188780"/>
                  </a:lnTo>
                  <a:lnTo>
                    <a:pt x="3987185" y="1222377"/>
                  </a:lnTo>
                  <a:lnTo>
                    <a:pt x="4006652" y="1202252"/>
                  </a:lnTo>
                  <a:lnTo>
                    <a:pt x="4021117" y="1208960"/>
                  </a:lnTo>
                  <a:lnTo>
                    <a:pt x="4029460" y="1175364"/>
                  </a:lnTo>
                  <a:lnTo>
                    <a:pt x="4035583" y="1078744"/>
                  </a:lnTo>
                  <a:lnTo>
                    <a:pt x="4049511" y="1088158"/>
                  </a:lnTo>
                  <a:lnTo>
                    <a:pt x="4059513" y="1066681"/>
                  </a:lnTo>
                  <a:lnTo>
                    <a:pt x="4070660" y="1088158"/>
                  </a:lnTo>
                  <a:lnTo>
                    <a:pt x="4076783" y="1025023"/>
                  </a:lnTo>
                  <a:lnTo>
                    <a:pt x="4084564" y="1034437"/>
                  </a:lnTo>
                  <a:lnTo>
                    <a:pt x="4087346" y="931053"/>
                  </a:lnTo>
                  <a:lnTo>
                    <a:pt x="4097371" y="937817"/>
                  </a:lnTo>
                  <a:lnTo>
                    <a:pt x="4100152" y="878741"/>
                  </a:lnTo>
                  <a:lnTo>
                    <a:pt x="4111276" y="874682"/>
                  </a:lnTo>
                  <a:lnTo>
                    <a:pt x="4114618" y="839789"/>
                  </a:lnTo>
                  <a:lnTo>
                    <a:pt x="4127962" y="890804"/>
                  </a:lnTo>
                  <a:lnTo>
                    <a:pt x="4140207" y="834434"/>
                  </a:lnTo>
                  <a:lnTo>
                    <a:pt x="4149111" y="814309"/>
                  </a:lnTo>
                  <a:lnTo>
                    <a:pt x="4151891" y="744522"/>
                  </a:lnTo>
                  <a:lnTo>
                    <a:pt x="4156916" y="670677"/>
                  </a:lnTo>
                  <a:lnTo>
                    <a:pt x="4164697" y="759235"/>
                  </a:lnTo>
                  <a:lnTo>
                    <a:pt x="4171381" y="702864"/>
                  </a:lnTo>
                  <a:lnTo>
                    <a:pt x="4179163" y="665321"/>
                  </a:lnTo>
                  <a:lnTo>
                    <a:pt x="4184726" y="720339"/>
                  </a:lnTo>
                  <a:lnTo>
                    <a:pt x="4185847" y="790126"/>
                  </a:lnTo>
                  <a:lnTo>
                    <a:pt x="4192530" y="756586"/>
                  </a:lnTo>
                  <a:lnTo>
                    <a:pt x="4208094" y="803542"/>
                  </a:lnTo>
                  <a:lnTo>
                    <a:pt x="4215339" y="702864"/>
                  </a:lnTo>
                  <a:lnTo>
                    <a:pt x="4227023" y="712278"/>
                  </a:lnTo>
                  <a:lnTo>
                    <a:pt x="4228683" y="779416"/>
                  </a:lnTo>
                  <a:lnTo>
                    <a:pt x="4236488" y="729753"/>
                  </a:lnTo>
                  <a:lnTo>
                    <a:pt x="4245392" y="775357"/>
                  </a:lnTo>
                  <a:lnTo>
                    <a:pt x="4253734" y="796834"/>
                  </a:lnTo>
                  <a:lnTo>
                    <a:pt x="4260418" y="755233"/>
                  </a:lnTo>
                  <a:lnTo>
                    <a:pt x="4274322" y="759235"/>
                  </a:lnTo>
                  <a:lnTo>
                    <a:pt x="4285447" y="787477"/>
                  </a:lnTo>
                  <a:lnTo>
                    <a:pt x="4288788" y="846497"/>
                  </a:lnTo>
                  <a:lnTo>
                    <a:pt x="4288788" y="884096"/>
                  </a:lnTo>
                  <a:lnTo>
                    <a:pt x="4306035" y="874682"/>
                  </a:lnTo>
                  <a:lnTo>
                    <a:pt x="4313279" y="849203"/>
                  </a:lnTo>
                  <a:lnTo>
                    <a:pt x="4318280" y="876035"/>
                  </a:lnTo>
                  <a:lnTo>
                    <a:pt x="4327745" y="863972"/>
                  </a:lnTo>
                  <a:lnTo>
                    <a:pt x="4332185" y="904220"/>
                  </a:lnTo>
                  <a:lnTo>
                    <a:pt x="4337770" y="796834"/>
                  </a:lnTo>
                  <a:lnTo>
                    <a:pt x="4353895" y="812956"/>
                  </a:lnTo>
                  <a:lnTo>
                    <a:pt x="4365579" y="849203"/>
                  </a:lnTo>
                  <a:lnTo>
                    <a:pt x="4371141" y="874682"/>
                  </a:lnTo>
                  <a:lnTo>
                    <a:pt x="4373922" y="945822"/>
                  </a:lnTo>
                  <a:lnTo>
                    <a:pt x="4380606" y="905573"/>
                  </a:lnTo>
                  <a:lnTo>
                    <a:pt x="4394511" y="905573"/>
                  </a:lnTo>
                  <a:lnTo>
                    <a:pt x="4403414" y="941820"/>
                  </a:lnTo>
                  <a:lnTo>
                    <a:pt x="4410659" y="963297"/>
                  </a:lnTo>
                  <a:lnTo>
                    <a:pt x="4410659" y="927051"/>
                  </a:lnTo>
                  <a:lnTo>
                    <a:pt x="4420684" y="920342"/>
                  </a:lnTo>
                  <a:lnTo>
                    <a:pt x="4434589" y="935112"/>
                  </a:lnTo>
                  <a:lnTo>
                    <a:pt x="4441833" y="872033"/>
                  </a:lnTo>
                  <a:lnTo>
                    <a:pt x="4449054" y="881390"/>
                  </a:lnTo>
                  <a:lnTo>
                    <a:pt x="4451836" y="819664"/>
                  </a:lnTo>
                  <a:lnTo>
                    <a:pt x="4466301" y="858617"/>
                  </a:lnTo>
                  <a:lnTo>
                    <a:pt x="4472424" y="786124"/>
                  </a:lnTo>
                  <a:lnTo>
                    <a:pt x="4480766" y="804895"/>
                  </a:lnTo>
                  <a:lnTo>
                    <a:pt x="4492451" y="768649"/>
                  </a:lnTo>
                  <a:lnTo>
                    <a:pt x="4506379" y="775357"/>
                  </a:lnTo>
                  <a:lnTo>
                    <a:pt x="4511941" y="810250"/>
                  </a:lnTo>
                  <a:lnTo>
                    <a:pt x="4519162" y="843847"/>
                  </a:lnTo>
                  <a:lnTo>
                    <a:pt x="4528626" y="814309"/>
                  </a:lnTo>
                  <a:lnTo>
                    <a:pt x="4531969" y="896159"/>
                  </a:lnTo>
                  <a:lnTo>
                    <a:pt x="4533090" y="1113638"/>
                  </a:lnTo>
                  <a:lnTo>
                    <a:pt x="4543092" y="1042498"/>
                  </a:lnTo>
                  <a:lnTo>
                    <a:pt x="4551458" y="1026376"/>
                  </a:lnTo>
                  <a:lnTo>
                    <a:pt x="4553118" y="986127"/>
                  </a:lnTo>
                  <a:lnTo>
                    <a:pt x="4556459" y="949881"/>
                  </a:lnTo>
                  <a:lnTo>
                    <a:pt x="4564241" y="995485"/>
                  </a:lnTo>
                  <a:lnTo>
                    <a:pt x="4568704" y="945822"/>
                  </a:lnTo>
                  <a:lnTo>
                    <a:pt x="4576487" y="914987"/>
                  </a:lnTo>
                  <a:lnTo>
                    <a:pt x="4581488" y="963297"/>
                  </a:lnTo>
                  <a:lnTo>
                    <a:pt x="4588172" y="935112"/>
                  </a:lnTo>
                  <a:lnTo>
                    <a:pt x="4597075" y="940467"/>
                  </a:lnTo>
                  <a:lnTo>
                    <a:pt x="4597075" y="905573"/>
                  </a:lnTo>
                  <a:lnTo>
                    <a:pt x="4606539" y="900218"/>
                  </a:lnTo>
                  <a:lnTo>
                    <a:pt x="4607101" y="835786"/>
                  </a:lnTo>
                </a:path>
                <a:path w="5756275" h="4589145">
                  <a:moveTo>
                    <a:pt x="4607321" y="843514"/>
                  </a:moveTo>
                  <a:lnTo>
                    <a:pt x="4649939" y="879132"/>
                  </a:lnTo>
                  <a:lnTo>
                    <a:pt x="4712983" y="881227"/>
                  </a:lnTo>
                  <a:lnTo>
                    <a:pt x="4743810" y="775158"/>
                  </a:lnTo>
                  <a:lnTo>
                    <a:pt x="4767915" y="794015"/>
                  </a:lnTo>
                  <a:lnTo>
                    <a:pt x="4792020" y="766777"/>
                  </a:lnTo>
                  <a:lnTo>
                    <a:pt x="4799437" y="850585"/>
                  </a:lnTo>
                  <a:lnTo>
                    <a:pt x="4845794" y="798205"/>
                  </a:lnTo>
                  <a:lnTo>
                    <a:pt x="4871753" y="758396"/>
                  </a:lnTo>
                  <a:lnTo>
                    <a:pt x="4888440" y="657860"/>
                  </a:lnTo>
                  <a:lnTo>
                    <a:pt x="4918108" y="561480"/>
                  </a:lnTo>
                  <a:lnTo>
                    <a:pt x="4944039" y="567766"/>
                  </a:lnTo>
                  <a:lnTo>
                    <a:pt x="4944039" y="444149"/>
                  </a:lnTo>
                  <a:lnTo>
                    <a:pt x="4971853" y="437864"/>
                  </a:lnTo>
                  <a:lnTo>
                    <a:pt x="4969998" y="372912"/>
                  </a:lnTo>
                  <a:lnTo>
                    <a:pt x="4977415" y="340961"/>
                  </a:lnTo>
                  <a:lnTo>
                    <a:pt x="4986687" y="219995"/>
                  </a:lnTo>
                  <a:lnTo>
                    <a:pt x="5007083" y="341484"/>
                  </a:lnTo>
                  <a:lnTo>
                    <a:pt x="5047876" y="113140"/>
                  </a:lnTo>
                  <a:lnTo>
                    <a:pt x="5066419" y="157139"/>
                  </a:lnTo>
                  <a:lnTo>
                    <a:pt x="5079398" y="56570"/>
                  </a:lnTo>
                  <a:lnTo>
                    <a:pt x="5105358" y="77522"/>
                  </a:lnTo>
                  <a:lnTo>
                    <a:pt x="5118337" y="48189"/>
                  </a:lnTo>
                  <a:lnTo>
                    <a:pt x="5138734" y="131997"/>
                  </a:lnTo>
                  <a:lnTo>
                    <a:pt x="5160985" y="62856"/>
                  </a:lnTo>
                  <a:lnTo>
                    <a:pt x="5175819" y="194853"/>
                  </a:lnTo>
                  <a:lnTo>
                    <a:pt x="5177673" y="307994"/>
                  </a:lnTo>
                  <a:lnTo>
                    <a:pt x="5207341" y="238852"/>
                  </a:lnTo>
                  <a:lnTo>
                    <a:pt x="5218466" y="289137"/>
                  </a:lnTo>
                  <a:lnTo>
                    <a:pt x="5236980" y="278661"/>
                  </a:lnTo>
                  <a:lnTo>
                    <a:pt x="5264794" y="324756"/>
                  </a:lnTo>
                  <a:lnTo>
                    <a:pt x="5266647" y="351960"/>
                  </a:lnTo>
                  <a:lnTo>
                    <a:pt x="5270356" y="268185"/>
                  </a:lnTo>
                  <a:lnTo>
                    <a:pt x="5288898" y="192758"/>
                  </a:lnTo>
                  <a:lnTo>
                    <a:pt x="5311150" y="142473"/>
                  </a:lnTo>
                  <a:lnTo>
                    <a:pt x="5338963" y="152949"/>
                  </a:lnTo>
                  <a:lnTo>
                    <a:pt x="5346380" y="108950"/>
                  </a:lnTo>
                  <a:lnTo>
                    <a:pt x="5363069" y="196948"/>
                  </a:lnTo>
                  <a:lnTo>
                    <a:pt x="5376048" y="142473"/>
                  </a:lnTo>
                  <a:lnTo>
                    <a:pt x="5394590" y="46094"/>
                  </a:lnTo>
                  <a:lnTo>
                    <a:pt x="5414987" y="8380"/>
                  </a:lnTo>
                  <a:lnTo>
                    <a:pt x="5427967" y="25142"/>
                  </a:lnTo>
                  <a:lnTo>
                    <a:pt x="5448363" y="0"/>
                  </a:lnTo>
                  <a:lnTo>
                    <a:pt x="5453926" y="58665"/>
                  </a:lnTo>
                  <a:lnTo>
                    <a:pt x="5465051" y="150854"/>
                  </a:lnTo>
                  <a:lnTo>
                    <a:pt x="5487302" y="111045"/>
                  </a:lnTo>
                  <a:lnTo>
                    <a:pt x="5496573" y="140378"/>
                  </a:lnTo>
                  <a:lnTo>
                    <a:pt x="5511408" y="121521"/>
                  </a:lnTo>
                  <a:lnTo>
                    <a:pt x="5528096" y="209519"/>
                  </a:lnTo>
                  <a:lnTo>
                    <a:pt x="5546609" y="284947"/>
                  </a:lnTo>
                  <a:lnTo>
                    <a:pt x="5572569" y="186472"/>
                  </a:lnTo>
                  <a:lnTo>
                    <a:pt x="5594819" y="238852"/>
                  </a:lnTo>
                  <a:lnTo>
                    <a:pt x="5611508" y="196948"/>
                  </a:lnTo>
                </a:path>
                <a:path w="5756275" h="4589145">
                  <a:moveTo>
                    <a:pt x="5609653" y="205329"/>
                  </a:moveTo>
                  <a:lnTo>
                    <a:pt x="5641176" y="165520"/>
                  </a:lnTo>
                  <a:lnTo>
                    <a:pt x="5659718" y="211615"/>
                  </a:lnTo>
                  <a:lnTo>
                    <a:pt x="5693094" y="232567"/>
                  </a:lnTo>
                  <a:lnTo>
                    <a:pt x="5693094" y="293327"/>
                  </a:lnTo>
                  <a:lnTo>
                    <a:pt x="5709782" y="318470"/>
                  </a:lnTo>
                  <a:lnTo>
                    <a:pt x="5711637" y="393864"/>
                  </a:lnTo>
                  <a:lnTo>
                    <a:pt x="5735741" y="333136"/>
                  </a:lnTo>
                  <a:lnTo>
                    <a:pt x="5745012" y="410626"/>
                  </a:lnTo>
                  <a:lnTo>
                    <a:pt x="5756138" y="477672"/>
                  </a:lnTo>
                </a:path>
              </a:pathLst>
            </a:custGeom>
            <a:ln w="19049">
              <a:solidFill>
                <a:srgbClr val="434343"/>
              </a:solidFill>
            </a:ln>
          </p:spPr>
          <p:txBody>
            <a:bodyPr wrap="square" lIns="0" tIns="0" rIns="0" bIns="0" rtlCol="0"/>
            <a:lstStyle/>
            <a:p>
              <a:endParaRPr/>
            </a:p>
          </p:txBody>
        </p:sp>
        <p:sp>
          <p:nvSpPr>
            <p:cNvPr id="12" name="object 12"/>
            <p:cNvSpPr/>
            <p:nvPr/>
          </p:nvSpPr>
          <p:spPr>
            <a:xfrm>
              <a:off x="4008399" y="468655"/>
              <a:ext cx="4642485" cy="2858770"/>
            </a:xfrm>
            <a:custGeom>
              <a:avLst/>
              <a:gdLst/>
              <a:ahLst/>
              <a:cxnLst/>
              <a:rect l="l" t="t" r="r" b="b"/>
              <a:pathLst>
                <a:path w="4642484" h="2858770">
                  <a:moveTo>
                    <a:pt x="387591" y="2682722"/>
                  </a:moveTo>
                  <a:lnTo>
                    <a:pt x="380669" y="2635986"/>
                  </a:lnTo>
                  <a:lnTo>
                    <a:pt x="361137" y="2594000"/>
                  </a:lnTo>
                  <a:lnTo>
                    <a:pt x="330835" y="2558415"/>
                  </a:lnTo>
                  <a:lnTo>
                    <a:pt x="291604" y="2530932"/>
                  </a:lnTo>
                  <a:lnTo>
                    <a:pt x="245313" y="2513203"/>
                  </a:lnTo>
                  <a:lnTo>
                    <a:pt x="193789" y="2506929"/>
                  </a:lnTo>
                  <a:lnTo>
                    <a:pt x="142278" y="2513203"/>
                  </a:lnTo>
                  <a:lnTo>
                    <a:pt x="95973" y="2530932"/>
                  </a:lnTo>
                  <a:lnTo>
                    <a:pt x="56756" y="2558415"/>
                  </a:lnTo>
                  <a:lnTo>
                    <a:pt x="26454" y="2594000"/>
                  </a:lnTo>
                  <a:lnTo>
                    <a:pt x="6921" y="2635986"/>
                  </a:lnTo>
                  <a:lnTo>
                    <a:pt x="0" y="2682722"/>
                  </a:lnTo>
                  <a:lnTo>
                    <a:pt x="6921" y="2729458"/>
                  </a:lnTo>
                  <a:lnTo>
                    <a:pt x="26454" y="2771457"/>
                  </a:lnTo>
                  <a:lnTo>
                    <a:pt x="56756" y="2807030"/>
                  </a:lnTo>
                  <a:lnTo>
                    <a:pt x="95973" y="2834525"/>
                  </a:lnTo>
                  <a:lnTo>
                    <a:pt x="142278" y="2852242"/>
                  </a:lnTo>
                  <a:lnTo>
                    <a:pt x="193789" y="2858528"/>
                  </a:lnTo>
                  <a:lnTo>
                    <a:pt x="245313" y="2852242"/>
                  </a:lnTo>
                  <a:lnTo>
                    <a:pt x="291604" y="2834525"/>
                  </a:lnTo>
                  <a:lnTo>
                    <a:pt x="330835" y="2807030"/>
                  </a:lnTo>
                  <a:lnTo>
                    <a:pt x="361137" y="2771457"/>
                  </a:lnTo>
                  <a:lnTo>
                    <a:pt x="380669" y="2729458"/>
                  </a:lnTo>
                  <a:lnTo>
                    <a:pt x="387591" y="2682722"/>
                  </a:lnTo>
                  <a:close/>
                </a:path>
                <a:path w="4642484" h="2858770">
                  <a:moveTo>
                    <a:pt x="728764" y="1919655"/>
                  </a:moveTo>
                  <a:lnTo>
                    <a:pt x="721842" y="1872919"/>
                  </a:lnTo>
                  <a:lnTo>
                    <a:pt x="702310" y="1830920"/>
                  </a:lnTo>
                  <a:lnTo>
                    <a:pt x="672007" y="1795335"/>
                  </a:lnTo>
                  <a:lnTo>
                    <a:pt x="632777" y="1767852"/>
                  </a:lnTo>
                  <a:lnTo>
                    <a:pt x="586486" y="1750136"/>
                  </a:lnTo>
                  <a:lnTo>
                    <a:pt x="534974" y="1743849"/>
                  </a:lnTo>
                  <a:lnTo>
                    <a:pt x="483450" y="1750136"/>
                  </a:lnTo>
                  <a:lnTo>
                    <a:pt x="437159" y="1767852"/>
                  </a:lnTo>
                  <a:lnTo>
                    <a:pt x="397929" y="1795335"/>
                  </a:lnTo>
                  <a:lnTo>
                    <a:pt x="367626" y="1830920"/>
                  </a:lnTo>
                  <a:lnTo>
                    <a:pt x="348094" y="1872919"/>
                  </a:lnTo>
                  <a:lnTo>
                    <a:pt x="341172" y="1919655"/>
                  </a:lnTo>
                  <a:lnTo>
                    <a:pt x="348094" y="1966391"/>
                  </a:lnTo>
                  <a:lnTo>
                    <a:pt x="367626" y="2008378"/>
                  </a:lnTo>
                  <a:lnTo>
                    <a:pt x="397929" y="2043963"/>
                  </a:lnTo>
                  <a:lnTo>
                    <a:pt x="437159" y="2071446"/>
                  </a:lnTo>
                  <a:lnTo>
                    <a:pt x="483450" y="2089175"/>
                  </a:lnTo>
                  <a:lnTo>
                    <a:pt x="534974" y="2095449"/>
                  </a:lnTo>
                  <a:lnTo>
                    <a:pt x="586486" y="2089175"/>
                  </a:lnTo>
                  <a:lnTo>
                    <a:pt x="632777" y="2071446"/>
                  </a:lnTo>
                  <a:lnTo>
                    <a:pt x="672007" y="2043963"/>
                  </a:lnTo>
                  <a:lnTo>
                    <a:pt x="702310" y="2008378"/>
                  </a:lnTo>
                  <a:lnTo>
                    <a:pt x="721842" y="1966391"/>
                  </a:lnTo>
                  <a:lnTo>
                    <a:pt x="728764" y="1919655"/>
                  </a:lnTo>
                  <a:close/>
                </a:path>
                <a:path w="4642484" h="2858770">
                  <a:moveTo>
                    <a:pt x="2927413" y="636727"/>
                  </a:moveTo>
                  <a:lnTo>
                    <a:pt x="2920492" y="589991"/>
                  </a:lnTo>
                  <a:lnTo>
                    <a:pt x="2900959" y="547992"/>
                  </a:lnTo>
                  <a:lnTo>
                    <a:pt x="2870657" y="512419"/>
                  </a:lnTo>
                  <a:lnTo>
                    <a:pt x="2831439" y="484924"/>
                  </a:lnTo>
                  <a:lnTo>
                    <a:pt x="2785135" y="467207"/>
                  </a:lnTo>
                  <a:lnTo>
                    <a:pt x="2733624" y="460921"/>
                  </a:lnTo>
                  <a:lnTo>
                    <a:pt x="2682100" y="467207"/>
                  </a:lnTo>
                  <a:lnTo>
                    <a:pt x="2635808" y="484924"/>
                  </a:lnTo>
                  <a:lnTo>
                    <a:pt x="2596578" y="512419"/>
                  </a:lnTo>
                  <a:lnTo>
                    <a:pt x="2566276" y="547992"/>
                  </a:lnTo>
                  <a:lnTo>
                    <a:pt x="2546743" y="589991"/>
                  </a:lnTo>
                  <a:lnTo>
                    <a:pt x="2539822" y="636727"/>
                  </a:lnTo>
                  <a:lnTo>
                    <a:pt x="2546743" y="683463"/>
                  </a:lnTo>
                  <a:lnTo>
                    <a:pt x="2566276" y="725449"/>
                  </a:lnTo>
                  <a:lnTo>
                    <a:pt x="2596578" y="761034"/>
                  </a:lnTo>
                  <a:lnTo>
                    <a:pt x="2635808" y="788530"/>
                  </a:lnTo>
                  <a:lnTo>
                    <a:pt x="2682100" y="806246"/>
                  </a:lnTo>
                  <a:lnTo>
                    <a:pt x="2733624" y="812520"/>
                  </a:lnTo>
                  <a:lnTo>
                    <a:pt x="2785135" y="806246"/>
                  </a:lnTo>
                  <a:lnTo>
                    <a:pt x="2831439" y="788530"/>
                  </a:lnTo>
                  <a:lnTo>
                    <a:pt x="2870657" y="761034"/>
                  </a:lnTo>
                  <a:lnTo>
                    <a:pt x="2900959" y="725449"/>
                  </a:lnTo>
                  <a:lnTo>
                    <a:pt x="2920492" y="683463"/>
                  </a:lnTo>
                  <a:lnTo>
                    <a:pt x="2927413" y="636727"/>
                  </a:lnTo>
                  <a:close/>
                </a:path>
                <a:path w="4642484" h="2858770">
                  <a:moveTo>
                    <a:pt x="4642116" y="175806"/>
                  </a:moveTo>
                  <a:lnTo>
                    <a:pt x="4635195" y="129070"/>
                  </a:lnTo>
                  <a:lnTo>
                    <a:pt x="4615662" y="87071"/>
                  </a:lnTo>
                  <a:lnTo>
                    <a:pt x="4585360" y="51485"/>
                  </a:lnTo>
                  <a:lnTo>
                    <a:pt x="4546130" y="24003"/>
                  </a:lnTo>
                  <a:lnTo>
                    <a:pt x="4499838" y="6286"/>
                  </a:lnTo>
                  <a:lnTo>
                    <a:pt x="4448314" y="0"/>
                  </a:lnTo>
                  <a:lnTo>
                    <a:pt x="4396803" y="6286"/>
                  </a:lnTo>
                  <a:lnTo>
                    <a:pt x="4350499" y="24003"/>
                  </a:lnTo>
                  <a:lnTo>
                    <a:pt x="4311281" y="51485"/>
                  </a:lnTo>
                  <a:lnTo>
                    <a:pt x="4280979" y="87071"/>
                  </a:lnTo>
                  <a:lnTo>
                    <a:pt x="4261447" y="129070"/>
                  </a:lnTo>
                  <a:lnTo>
                    <a:pt x="4254525" y="175806"/>
                  </a:lnTo>
                  <a:lnTo>
                    <a:pt x="4261447" y="222529"/>
                  </a:lnTo>
                  <a:lnTo>
                    <a:pt x="4280979" y="264528"/>
                  </a:lnTo>
                  <a:lnTo>
                    <a:pt x="4311281" y="300113"/>
                  </a:lnTo>
                  <a:lnTo>
                    <a:pt x="4350499" y="327596"/>
                  </a:lnTo>
                  <a:lnTo>
                    <a:pt x="4396803" y="345325"/>
                  </a:lnTo>
                  <a:lnTo>
                    <a:pt x="4448314" y="351599"/>
                  </a:lnTo>
                  <a:lnTo>
                    <a:pt x="4499838" y="345325"/>
                  </a:lnTo>
                  <a:lnTo>
                    <a:pt x="4546130" y="327596"/>
                  </a:lnTo>
                  <a:lnTo>
                    <a:pt x="4585360" y="300113"/>
                  </a:lnTo>
                  <a:lnTo>
                    <a:pt x="4615662" y="264528"/>
                  </a:lnTo>
                  <a:lnTo>
                    <a:pt x="4635195" y="222529"/>
                  </a:lnTo>
                  <a:lnTo>
                    <a:pt x="4642116" y="175806"/>
                  </a:lnTo>
                  <a:close/>
                </a:path>
              </a:pathLst>
            </a:custGeom>
            <a:solidFill>
              <a:srgbClr val="FCD94B">
                <a:alpha val="47619"/>
              </a:srgbClr>
            </a:solidFill>
          </p:spPr>
          <p:txBody>
            <a:bodyPr wrap="square" lIns="0" tIns="0" rIns="0" bIns="0" rtlCol="0"/>
            <a:lstStyle/>
            <a:p>
              <a:endParaRPr/>
            </a:p>
          </p:txBody>
        </p:sp>
      </p:grpSp>
      <p:sp>
        <p:nvSpPr>
          <p:cNvPr id="13" name="object 13"/>
          <p:cNvSpPr txBox="1"/>
          <p:nvPr/>
        </p:nvSpPr>
        <p:spPr>
          <a:xfrm>
            <a:off x="4810200" y="2277397"/>
            <a:ext cx="2286000" cy="269240"/>
          </a:xfrm>
          <a:prstGeom prst="rect">
            <a:avLst/>
          </a:prstGeom>
        </p:spPr>
        <p:txBody>
          <a:bodyPr vert="horz" wrap="square" lIns="0" tIns="12700" rIns="0" bIns="0" rtlCol="0">
            <a:spAutoFit/>
          </a:bodyPr>
          <a:lstStyle/>
          <a:p>
            <a:pPr marL="12700">
              <a:lnSpc>
                <a:spcPct val="100000"/>
              </a:lnSpc>
              <a:spcBef>
                <a:spcPts val="100"/>
              </a:spcBef>
            </a:pPr>
            <a:r>
              <a:rPr sz="1600" i="1" spc="65" dirty="0">
                <a:solidFill>
                  <a:srgbClr val="999999"/>
                </a:solidFill>
                <a:latin typeface="Calibri"/>
                <a:cs typeface="Calibri"/>
              </a:rPr>
              <a:t>The</a:t>
            </a:r>
            <a:r>
              <a:rPr sz="1600" i="1" spc="90" dirty="0">
                <a:solidFill>
                  <a:srgbClr val="999999"/>
                </a:solidFill>
                <a:latin typeface="Calibri"/>
                <a:cs typeface="Calibri"/>
              </a:rPr>
              <a:t> </a:t>
            </a:r>
            <a:r>
              <a:rPr sz="1600" i="1" spc="60" dirty="0">
                <a:solidFill>
                  <a:srgbClr val="999999"/>
                </a:solidFill>
                <a:latin typeface="Calibri"/>
                <a:cs typeface="Calibri"/>
              </a:rPr>
              <a:t>South</a:t>
            </a:r>
            <a:r>
              <a:rPr sz="1600" i="1" spc="90" dirty="0">
                <a:solidFill>
                  <a:srgbClr val="999999"/>
                </a:solidFill>
                <a:latin typeface="Calibri"/>
                <a:cs typeface="Calibri"/>
              </a:rPr>
              <a:t> </a:t>
            </a:r>
            <a:r>
              <a:rPr sz="1600" i="1" spc="110" dirty="0">
                <a:solidFill>
                  <a:srgbClr val="999999"/>
                </a:solidFill>
                <a:latin typeface="Calibri"/>
                <a:cs typeface="Calibri"/>
              </a:rPr>
              <a:t>Sea</a:t>
            </a:r>
            <a:r>
              <a:rPr sz="1600" i="1" spc="90" dirty="0">
                <a:solidFill>
                  <a:srgbClr val="999999"/>
                </a:solidFill>
                <a:latin typeface="Calibri"/>
                <a:cs typeface="Calibri"/>
              </a:rPr>
              <a:t> </a:t>
            </a:r>
            <a:r>
              <a:rPr sz="1600" i="1" spc="40" dirty="0">
                <a:solidFill>
                  <a:srgbClr val="999999"/>
                </a:solidFill>
                <a:latin typeface="Calibri"/>
                <a:cs typeface="Calibri"/>
              </a:rPr>
              <a:t>Company!</a:t>
            </a:r>
            <a:endParaRPr sz="1600" dirty="0">
              <a:latin typeface="Calibri"/>
              <a:cs typeface="Calibri"/>
            </a:endParaRPr>
          </a:p>
        </p:txBody>
      </p:sp>
      <p:sp>
        <p:nvSpPr>
          <p:cNvPr id="14" name="object 14"/>
          <p:cNvSpPr txBox="1"/>
          <p:nvPr/>
        </p:nvSpPr>
        <p:spPr>
          <a:xfrm>
            <a:off x="4469012" y="3040472"/>
            <a:ext cx="911860" cy="269240"/>
          </a:xfrm>
          <a:prstGeom prst="rect">
            <a:avLst/>
          </a:prstGeom>
        </p:spPr>
        <p:txBody>
          <a:bodyPr vert="horz" wrap="square" lIns="0" tIns="12700" rIns="0" bIns="0" rtlCol="0">
            <a:spAutoFit/>
          </a:bodyPr>
          <a:lstStyle/>
          <a:p>
            <a:pPr marL="12700">
              <a:lnSpc>
                <a:spcPct val="100000"/>
              </a:lnSpc>
              <a:spcBef>
                <a:spcPts val="100"/>
              </a:spcBef>
            </a:pPr>
            <a:r>
              <a:rPr sz="1600" i="1" spc="45" dirty="0">
                <a:solidFill>
                  <a:srgbClr val="999999"/>
                </a:solidFill>
                <a:latin typeface="Calibri"/>
                <a:cs typeface="Calibri"/>
              </a:rPr>
              <a:t>Pets.com!</a:t>
            </a:r>
            <a:endParaRPr sz="1600">
              <a:latin typeface="Calibri"/>
              <a:cs typeface="Calibri"/>
            </a:endParaRPr>
          </a:p>
        </p:txBody>
      </p:sp>
      <p:sp>
        <p:nvSpPr>
          <p:cNvPr id="15" name="object 15"/>
          <p:cNvSpPr txBox="1"/>
          <p:nvPr/>
        </p:nvSpPr>
        <p:spPr>
          <a:xfrm>
            <a:off x="7695450" y="493796"/>
            <a:ext cx="462280" cy="269240"/>
          </a:xfrm>
          <a:prstGeom prst="rect">
            <a:avLst/>
          </a:prstGeom>
        </p:spPr>
        <p:txBody>
          <a:bodyPr vert="horz" wrap="square" lIns="0" tIns="12700" rIns="0" bIns="0" rtlCol="0">
            <a:spAutoFit/>
          </a:bodyPr>
          <a:lstStyle/>
          <a:p>
            <a:pPr marL="12700">
              <a:lnSpc>
                <a:spcPct val="100000"/>
              </a:lnSpc>
              <a:spcBef>
                <a:spcPts val="100"/>
              </a:spcBef>
            </a:pPr>
            <a:r>
              <a:rPr sz="1600" i="1" spc="90" dirty="0">
                <a:solidFill>
                  <a:srgbClr val="999999"/>
                </a:solidFill>
                <a:latin typeface="Calibri"/>
                <a:cs typeface="Calibri"/>
              </a:rPr>
              <a:t>????</a:t>
            </a:r>
            <a:endParaRPr sz="1600">
              <a:latin typeface="Calibri"/>
              <a:cs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rot="17880000">
            <a:off x="4562299" y="3321686"/>
            <a:ext cx="996801" cy="609600"/>
          </a:xfrm>
          <a:prstGeom prst="rect">
            <a:avLst/>
          </a:prstGeom>
        </p:spPr>
        <p:txBody>
          <a:bodyPr vert="horz" wrap="square" lIns="0" tIns="0" rIns="0" bIns="0" rtlCol="0">
            <a:spAutoFit/>
          </a:bodyPr>
          <a:lstStyle/>
          <a:p>
            <a:pPr>
              <a:lnSpc>
                <a:spcPts val="4620"/>
              </a:lnSpc>
            </a:pPr>
            <a:r>
              <a:rPr sz="4800" spc="-860" dirty="0">
                <a:solidFill>
                  <a:srgbClr val="FFFFFF"/>
                </a:solidFill>
                <a:latin typeface="Calibri"/>
                <a:cs typeface="Calibri"/>
              </a:rPr>
              <a:t>TOO</a:t>
            </a:r>
            <a:endParaRPr sz="4800">
              <a:latin typeface="Calibri"/>
              <a:cs typeface="Calibri"/>
            </a:endParaRPr>
          </a:p>
        </p:txBody>
      </p:sp>
      <p:sp>
        <p:nvSpPr>
          <p:cNvPr id="3" name="object 3"/>
          <p:cNvSpPr txBox="1"/>
          <p:nvPr/>
        </p:nvSpPr>
        <p:spPr>
          <a:xfrm>
            <a:off x="521300" y="352148"/>
            <a:ext cx="4374344" cy="737446"/>
          </a:xfrm>
          <a:prstGeom prst="rect">
            <a:avLst/>
          </a:prstGeom>
        </p:spPr>
        <p:txBody>
          <a:bodyPr vert="horz" wrap="square" lIns="0" tIns="12700" rIns="0" bIns="0" rtlCol="0">
            <a:spAutoFit/>
          </a:bodyPr>
          <a:lstStyle/>
          <a:p>
            <a:pPr marL="12700" marR="5080">
              <a:lnSpc>
                <a:spcPct val="116100"/>
              </a:lnSpc>
              <a:spcBef>
                <a:spcPts val="100"/>
              </a:spcBef>
            </a:pPr>
            <a:r>
              <a:rPr lang="vi-VN" sz="1400" dirty="0">
                <a:solidFill>
                  <a:srgbClr val="FFFFFF"/>
                </a:solidFill>
                <a:latin typeface="Verdana"/>
                <a:cs typeface="Verdana"/>
              </a:rPr>
              <a:t>Biến động giá thị trường chỉ mang tính tương đối. Việc kỳ vọng bitcoin sẽ dao động trong một khoảng giá cố định là không có cơ sở</a:t>
            </a:r>
            <a:r>
              <a:rPr sz="1400" dirty="0">
                <a:solidFill>
                  <a:srgbClr val="FFFFFF"/>
                </a:solidFill>
                <a:latin typeface="Verdana"/>
                <a:cs typeface="Verdana"/>
              </a:rPr>
              <a:t>.</a:t>
            </a:r>
            <a:endParaRPr sz="1400" dirty="0">
              <a:latin typeface="Verdana"/>
              <a:cs typeface="Verdana"/>
            </a:endParaRPr>
          </a:p>
        </p:txBody>
      </p:sp>
      <p:sp>
        <p:nvSpPr>
          <p:cNvPr id="5" name="object 5"/>
          <p:cNvSpPr txBox="1"/>
          <p:nvPr/>
        </p:nvSpPr>
        <p:spPr>
          <a:xfrm rot="19200000">
            <a:off x="5145397" y="2485777"/>
            <a:ext cx="811691" cy="609600"/>
          </a:xfrm>
          <a:prstGeom prst="rect">
            <a:avLst/>
          </a:prstGeom>
        </p:spPr>
        <p:txBody>
          <a:bodyPr vert="horz" wrap="square" lIns="0" tIns="0" rIns="0" bIns="0" rtlCol="0">
            <a:spAutoFit/>
          </a:bodyPr>
          <a:lstStyle/>
          <a:p>
            <a:pPr>
              <a:lnSpc>
                <a:spcPts val="4625"/>
              </a:lnSpc>
            </a:pPr>
            <a:r>
              <a:rPr sz="4800" spc="-910" dirty="0">
                <a:solidFill>
                  <a:srgbClr val="FCD94B"/>
                </a:solidFill>
                <a:latin typeface="Calibri"/>
                <a:cs typeface="Calibri"/>
              </a:rPr>
              <a:t>VO</a:t>
            </a:r>
            <a:endParaRPr sz="4800">
              <a:latin typeface="Calibri"/>
              <a:cs typeface="Calibri"/>
            </a:endParaRPr>
          </a:p>
        </p:txBody>
      </p:sp>
      <p:sp>
        <p:nvSpPr>
          <p:cNvPr id="6" name="object 6"/>
          <p:cNvSpPr txBox="1"/>
          <p:nvPr/>
        </p:nvSpPr>
        <p:spPr>
          <a:xfrm rot="19800000">
            <a:off x="5763274" y="2206687"/>
            <a:ext cx="795557" cy="609600"/>
          </a:xfrm>
          <a:prstGeom prst="rect">
            <a:avLst/>
          </a:prstGeom>
        </p:spPr>
        <p:txBody>
          <a:bodyPr vert="horz" wrap="square" lIns="0" tIns="0" rIns="0" bIns="0" rtlCol="0">
            <a:spAutoFit/>
          </a:bodyPr>
          <a:lstStyle/>
          <a:p>
            <a:pPr>
              <a:lnSpc>
                <a:spcPts val="4630"/>
              </a:lnSpc>
            </a:pPr>
            <a:r>
              <a:rPr sz="4800" spc="-459" dirty="0">
                <a:solidFill>
                  <a:srgbClr val="FCD94B"/>
                </a:solidFill>
                <a:latin typeface="Calibri"/>
                <a:cs typeface="Calibri"/>
              </a:rPr>
              <a:t>LA</a:t>
            </a:r>
            <a:endParaRPr sz="4800">
              <a:latin typeface="Calibri"/>
              <a:cs typeface="Calibri"/>
            </a:endParaRPr>
          </a:p>
        </p:txBody>
      </p:sp>
      <p:sp>
        <p:nvSpPr>
          <p:cNvPr id="7" name="object 7"/>
          <p:cNvSpPr txBox="1"/>
          <p:nvPr/>
        </p:nvSpPr>
        <p:spPr>
          <a:xfrm rot="20460000">
            <a:off x="6174087" y="1818332"/>
            <a:ext cx="717526" cy="609600"/>
          </a:xfrm>
          <a:prstGeom prst="rect">
            <a:avLst/>
          </a:prstGeom>
        </p:spPr>
        <p:txBody>
          <a:bodyPr vert="horz" wrap="square" lIns="0" tIns="0" rIns="0" bIns="0" rtlCol="0">
            <a:spAutoFit/>
          </a:bodyPr>
          <a:lstStyle/>
          <a:p>
            <a:pPr>
              <a:lnSpc>
                <a:spcPts val="4625"/>
              </a:lnSpc>
            </a:pPr>
            <a:r>
              <a:rPr sz="4800" spc="-345" dirty="0">
                <a:solidFill>
                  <a:srgbClr val="FCD94B"/>
                </a:solidFill>
                <a:latin typeface="Calibri"/>
                <a:cs typeface="Calibri"/>
              </a:rPr>
              <a:t>TI</a:t>
            </a:r>
            <a:endParaRPr sz="4800">
              <a:latin typeface="Calibri"/>
              <a:cs typeface="Calibri"/>
            </a:endParaRPr>
          </a:p>
        </p:txBody>
      </p:sp>
      <p:sp>
        <p:nvSpPr>
          <p:cNvPr id="8" name="object 8"/>
          <p:cNvSpPr txBox="1"/>
          <p:nvPr/>
        </p:nvSpPr>
        <p:spPr>
          <a:xfrm rot="21420000">
            <a:off x="6708498" y="1684123"/>
            <a:ext cx="794742" cy="609600"/>
          </a:xfrm>
          <a:prstGeom prst="rect">
            <a:avLst/>
          </a:prstGeom>
        </p:spPr>
        <p:txBody>
          <a:bodyPr vert="horz" wrap="square" lIns="0" tIns="0" rIns="0" bIns="0" rtlCol="0">
            <a:spAutoFit/>
          </a:bodyPr>
          <a:lstStyle/>
          <a:p>
            <a:pPr>
              <a:lnSpc>
                <a:spcPts val="4635"/>
              </a:lnSpc>
            </a:pPr>
            <a:r>
              <a:rPr sz="4800" spc="-204" dirty="0">
                <a:solidFill>
                  <a:srgbClr val="FCD94B"/>
                </a:solidFill>
                <a:latin typeface="Calibri"/>
                <a:cs typeface="Calibri"/>
              </a:rPr>
              <a:t>LE</a:t>
            </a:r>
            <a:endParaRPr sz="4800">
              <a:latin typeface="Calibri"/>
              <a:cs typeface="Calibri"/>
            </a:endParaRPr>
          </a:p>
        </p:txBody>
      </p:sp>
      <p:sp>
        <p:nvSpPr>
          <p:cNvPr id="9" name="object 9"/>
          <p:cNvSpPr txBox="1"/>
          <p:nvPr/>
        </p:nvSpPr>
        <p:spPr>
          <a:xfrm>
            <a:off x="8027950" y="4821021"/>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
        <p:nvSpPr>
          <p:cNvPr id="10" name="object 10"/>
          <p:cNvSpPr txBox="1">
            <a:spLocks noGrp="1"/>
          </p:cNvSpPr>
          <p:nvPr>
            <p:ph type="title"/>
          </p:nvPr>
        </p:nvSpPr>
        <p:spPr>
          <a:xfrm>
            <a:off x="5468765" y="350676"/>
            <a:ext cx="3153936" cy="979179"/>
          </a:xfrm>
          <a:prstGeom prst="rect">
            <a:avLst/>
          </a:prstGeom>
        </p:spPr>
        <p:txBody>
          <a:bodyPr vert="horz" wrap="square" lIns="0" tIns="12700" rIns="0" bIns="0" rtlCol="0">
            <a:spAutoFit/>
          </a:bodyPr>
          <a:lstStyle/>
          <a:p>
            <a:pPr marL="12700" marR="5080">
              <a:lnSpc>
                <a:spcPct val="114999"/>
              </a:lnSpc>
              <a:spcBef>
                <a:spcPts val="100"/>
              </a:spcBef>
            </a:pPr>
            <a:r>
              <a:rPr lang="vi-VN" sz="1400" dirty="0">
                <a:solidFill>
                  <a:srgbClr val="FFFFFF"/>
                </a:solidFill>
                <a:latin typeface="Verdana"/>
                <a:cs typeface="Verdana"/>
              </a:rPr>
              <a:t>Khi số </a:t>
            </a:r>
            <a:r>
              <a:rPr lang="vi-VN" sz="1400">
                <a:solidFill>
                  <a:srgbClr val="FFFFFF"/>
                </a:solidFill>
                <a:latin typeface="Verdana"/>
                <a:cs typeface="Verdana"/>
              </a:rPr>
              <a:t>người dùng </a:t>
            </a:r>
            <a:r>
              <a:rPr lang="vi-VN" sz="1400" dirty="0">
                <a:solidFill>
                  <a:srgbClr val="FFFFFF"/>
                </a:solidFill>
                <a:latin typeface="Verdana"/>
                <a:cs typeface="Verdana"/>
              </a:rPr>
              <a:t>tăng lên, bitcoin sẽ trở nên an toàn hơn, và cũng có nghĩa là biến động giá và tiềm năng tăng trưởng sẽ giảm đi</a:t>
            </a:r>
            <a:r>
              <a:rPr sz="1400" dirty="0">
                <a:solidFill>
                  <a:srgbClr val="FFFFFF"/>
                </a:solidFill>
                <a:latin typeface="Verdana"/>
                <a:cs typeface="Verdana"/>
              </a:rPr>
              <a:t>.</a:t>
            </a:r>
            <a:endParaRPr sz="1400" dirty="0">
              <a:latin typeface="Verdana"/>
              <a:cs typeface="Verdana"/>
            </a:endParaRPr>
          </a:p>
        </p:txBody>
      </p:sp>
      <p:sp>
        <p:nvSpPr>
          <p:cNvPr id="11" name="object 11"/>
          <p:cNvSpPr txBox="1"/>
          <p:nvPr/>
        </p:nvSpPr>
        <p:spPr>
          <a:xfrm rot="21180000">
            <a:off x="7248447" y="1506518"/>
            <a:ext cx="624150" cy="609600"/>
          </a:xfrm>
          <a:prstGeom prst="rect">
            <a:avLst/>
          </a:prstGeom>
        </p:spPr>
        <p:txBody>
          <a:bodyPr vert="horz" wrap="square" lIns="0" tIns="0" rIns="0" bIns="0" rtlCol="0">
            <a:spAutoFit/>
          </a:bodyPr>
          <a:lstStyle/>
          <a:p>
            <a:pPr>
              <a:lnSpc>
                <a:spcPts val="4625"/>
              </a:lnSpc>
            </a:pPr>
            <a:r>
              <a:rPr sz="4800" spc="-645" dirty="0">
                <a:solidFill>
                  <a:srgbClr val="FCD94B"/>
                </a:solidFill>
                <a:latin typeface="Calibri"/>
                <a:cs typeface="Calibri"/>
              </a:rPr>
              <a:t>!</a:t>
            </a:r>
            <a:endParaRPr sz="4800">
              <a:latin typeface="Calibri"/>
              <a:cs typeface="Calibri"/>
            </a:endParaRPr>
          </a:p>
        </p:txBody>
      </p:sp>
      <p:pic>
        <p:nvPicPr>
          <p:cNvPr id="12" name="object 12"/>
          <p:cNvPicPr/>
          <p:nvPr/>
        </p:nvPicPr>
        <p:blipFill>
          <a:blip r:embed="rId2" cstate="print"/>
          <a:stretch>
            <a:fillRect/>
          </a:stretch>
        </p:blipFill>
        <p:spPr>
          <a:xfrm>
            <a:off x="3785244" y="787649"/>
            <a:ext cx="5358755" cy="4355850"/>
          </a:xfrm>
          <a:prstGeom prst="rect">
            <a:avLst/>
          </a:prstGeom>
        </p:spPr>
      </p:pic>
      <p:sp>
        <p:nvSpPr>
          <p:cNvPr id="13" name="object 2">
            <a:extLst>
              <a:ext uri="{FF2B5EF4-FFF2-40B4-BE49-F238E27FC236}">
                <a16:creationId xmlns:a16="http://schemas.microsoft.com/office/drawing/2014/main" id="{F16DFA16-B4D8-5351-6F33-022550E1B9D5}"/>
              </a:ext>
            </a:extLst>
          </p:cNvPr>
          <p:cNvSpPr txBox="1">
            <a:spLocks/>
          </p:cNvSpPr>
          <p:nvPr/>
        </p:nvSpPr>
        <p:spPr>
          <a:xfrm rot="17823607">
            <a:off x="4285190" y="3453952"/>
            <a:ext cx="1280398" cy="751488"/>
          </a:xfrm>
          <a:prstGeom prst="rect">
            <a:avLst/>
          </a:prstGeom>
          <a:solidFill>
            <a:schemeClr val="tx1"/>
          </a:solidFill>
        </p:spPr>
        <p:txBody>
          <a:bodyPr vert="horz" wrap="square" lIns="0" tIns="12700" rIns="0" bIns="0" rtlCol="0">
            <a:spAutoFit/>
          </a:bodyPr>
          <a:lstStyle>
            <a:lvl1pPr>
              <a:defRPr sz="4200" b="0" i="0">
                <a:solidFill>
                  <a:srgbClr val="7F6000"/>
                </a:solidFill>
                <a:latin typeface="Calibri"/>
                <a:ea typeface="+mj-ea"/>
                <a:cs typeface="Calibri"/>
              </a:defRPr>
            </a:lvl1pPr>
          </a:lstStyle>
          <a:p>
            <a:pPr marL="12700">
              <a:spcBef>
                <a:spcPts val="100"/>
              </a:spcBef>
            </a:pPr>
            <a:r>
              <a:rPr lang="vi-VN" sz="4800" spc="-250" dirty="0">
                <a:solidFill>
                  <a:srgbClr val="FFFFFF"/>
                </a:solidFill>
              </a:rPr>
              <a:t>QUÁ</a:t>
            </a:r>
            <a:endParaRPr lang="vi-VN" sz="2000" dirty="0"/>
          </a:p>
        </p:txBody>
      </p:sp>
      <p:sp>
        <p:nvSpPr>
          <p:cNvPr id="14" name="object 2">
            <a:extLst>
              <a:ext uri="{FF2B5EF4-FFF2-40B4-BE49-F238E27FC236}">
                <a16:creationId xmlns:a16="http://schemas.microsoft.com/office/drawing/2014/main" id="{056B0668-9C40-8213-E169-3AABE71A7EAF}"/>
              </a:ext>
            </a:extLst>
          </p:cNvPr>
          <p:cNvSpPr txBox="1">
            <a:spLocks/>
          </p:cNvSpPr>
          <p:nvPr/>
        </p:nvSpPr>
        <p:spPr>
          <a:xfrm rot="19000874">
            <a:off x="5002099" y="2494304"/>
            <a:ext cx="1110853" cy="751488"/>
          </a:xfrm>
          <a:prstGeom prst="rect">
            <a:avLst/>
          </a:prstGeom>
          <a:solidFill>
            <a:schemeClr val="tx1"/>
          </a:solidFill>
        </p:spPr>
        <p:txBody>
          <a:bodyPr vert="horz" wrap="square" lIns="0" tIns="12700" rIns="0" bIns="0" rtlCol="0">
            <a:spAutoFit/>
          </a:bodyPr>
          <a:lstStyle>
            <a:lvl1pPr>
              <a:defRPr sz="4200" b="0" i="0">
                <a:solidFill>
                  <a:srgbClr val="7F6000"/>
                </a:solidFill>
                <a:latin typeface="Calibri"/>
                <a:ea typeface="+mj-ea"/>
                <a:cs typeface="Calibri"/>
              </a:defRPr>
            </a:lvl1pPr>
          </a:lstStyle>
          <a:p>
            <a:pPr marL="12700">
              <a:spcBef>
                <a:spcPts val="100"/>
              </a:spcBef>
            </a:pPr>
            <a:r>
              <a:rPr lang="vi-VN" sz="4800" spc="-500" dirty="0">
                <a:solidFill>
                  <a:srgbClr val="FCD94B"/>
                </a:solidFill>
              </a:rPr>
              <a:t>BIẾN</a:t>
            </a:r>
            <a:endParaRPr lang="vi-VN" sz="2000" dirty="0"/>
          </a:p>
        </p:txBody>
      </p:sp>
      <p:sp>
        <p:nvSpPr>
          <p:cNvPr id="15" name="object 2">
            <a:extLst>
              <a:ext uri="{FF2B5EF4-FFF2-40B4-BE49-F238E27FC236}">
                <a16:creationId xmlns:a16="http://schemas.microsoft.com/office/drawing/2014/main" id="{A60DE125-6ACD-B75F-AD58-C477E72461A7}"/>
              </a:ext>
            </a:extLst>
          </p:cNvPr>
          <p:cNvSpPr txBox="1">
            <a:spLocks/>
          </p:cNvSpPr>
          <p:nvPr/>
        </p:nvSpPr>
        <p:spPr>
          <a:xfrm rot="20453976">
            <a:off x="5793356" y="1729417"/>
            <a:ext cx="1478990" cy="751488"/>
          </a:xfrm>
          <a:prstGeom prst="rect">
            <a:avLst/>
          </a:prstGeom>
          <a:solidFill>
            <a:schemeClr val="tx1"/>
          </a:solidFill>
        </p:spPr>
        <p:txBody>
          <a:bodyPr vert="horz" wrap="square" lIns="0" tIns="12700" rIns="0" bIns="0" rtlCol="0">
            <a:spAutoFit/>
          </a:bodyPr>
          <a:lstStyle>
            <a:lvl1pPr>
              <a:defRPr sz="4200" b="0" i="0">
                <a:solidFill>
                  <a:srgbClr val="7F6000"/>
                </a:solidFill>
                <a:latin typeface="Calibri"/>
                <a:ea typeface="+mj-ea"/>
                <a:cs typeface="Calibri"/>
              </a:defRPr>
            </a:lvl1pPr>
          </a:lstStyle>
          <a:p>
            <a:pPr marL="12700">
              <a:spcBef>
                <a:spcPts val="100"/>
              </a:spcBef>
            </a:pPr>
            <a:r>
              <a:rPr lang="vi-VN" sz="4800" spc="-500" dirty="0">
                <a:solidFill>
                  <a:srgbClr val="FCD94B"/>
                </a:solidFill>
              </a:rPr>
              <a:t>ĐỘNG</a:t>
            </a:r>
            <a:endParaRPr lang="vi-VN" sz="2000" dirty="0"/>
          </a:p>
        </p:txBody>
      </p:sp>
      <p:sp>
        <p:nvSpPr>
          <p:cNvPr id="4" name="object 4"/>
          <p:cNvSpPr txBox="1"/>
          <p:nvPr/>
        </p:nvSpPr>
        <p:spPr>
          <a:xfrm>
            <a:off x="515794" y="1247809"/>
            <a:ext cx="4451724" cy="1951816"/>
          </a:xfrm>
          <a:prstGeom prst="rect">
            <a:avLst/>
          </a:prstGeom>
        </p:spPr>
        <p:txBody>
          <a:bodyPr vert="horz" wrap="square" lIns="0" tIns="12700" rIns="0" bIns="0" rtlCol="0">
            <a:spAutoFit/>
          </a:bodyPr>
          <a:lstStyle/>
          <a:p>
            <a:pPr marL="12700" marR="110489">
              <a:spcBef>
                <a:spcPts val="100"/>
              </a:spcBef>
            </a:pPr>
            <a:r>
              <a:rPr lang="vi-VN" sz="1400" dirty="0">
                <a:solidFill>
                  <a:srgbClr val="FFFFFF"/>
                </a:solidFill>
                <a:latin typeface="Verdana"/>
                <a:cs typeface="Verdana"/>
              </a:rPr>
              <a:t>Giao dịch diễn ra liên tục 24 giờ, 365 ngày trong năm tại hầu hết quốc gia. Giao dịch tự do đúng nghĩa, không cần đăng ký, không nghỉ lễ, không cần ngân hàng hay địa điểm giao dịch cố định và không có sự can thiệp của chính phủ. Mọi biến động giá đều phản ánh tức thì kết quả giao dịch thực tế giữa người mua – người bán và không có sự can thiệp từ bất cứ bên thứ 3 nào.</a:t>
            </a:r>
            <a:endParaRPr sz="1400" dirty="0">
              <a:latin typeface="Verdana"/>
              <a:cs typeface="Verdana"/>
            </a:endParaRPr>
          </a:p>
        </p:txBody>
      </p:sp>
      <p:sp>
        <p:nvSpPr>
          <p:cNvPr id="16" name="object 4">
            <a:extLst>
              <a:ext uri="{FF2B5EF4-FFF2-40B4-BE49-F238E27FC236}">
                <a16:creationId xmlns:a16="http://schemas.microsoft.com/office/drawing/2014/main" id="{CFD0E025-7437-098A-458A-4D92EECB0674}"/>
              </a:ext>
            </a:extLst>
          </p:cNvPr>
          <p:cNvSpPr txBox="1"/>
          <p:nvPr/>
        </p:nvSpPr>
        <p:spPr>
          <a:xfrm>
            <a:off x="515794" y="3357840"/>
            <a:ext cx="4041798" cy="1305486"/>
          </a:xfrm>
          <a:prstGeom prst="rect">
            <a:avLst/>
          </a:prstGeom>
        </p:spPr>
        <p:txBody>
          <a:bodyPr vert="horz" wrap="square" lIns="0" tIns="12700" rIns="0" bIns="0" rtlCol="0">
            <a:spAutoFit/>
          </a:bodyPr>
          <a:lstStyle/>
          <a:p>
            <a:pPr marL="12700" marR="5080"/>
            <a:r>
              <a:rPr lang="vi-VN" sz="1400" dirty="0">
                <a:solidFill>
                  <a:srgbClr val="FFFFFF"/>
                </a:solidFill>
                <a:latin typeface="Verdana"/>
                <a:cs typeface="Verdana"/>
              </a:rPr>
              <a:t>Đây là đặc tính giúp Bitcoin trên con đường trở thành thước đo giá trị chuẩn mực toàn cầu trong thời đại số hóa. Vì bắt đầu từ số không nên sẽ ảo tưởng nếu cho rằng hành trình đến đích sẽ diễn ra một cách suôn sẻ và dễ dàng</a:t>
            </a:r>
            <a:r>
              <a:rPr sz="1400" dirty="0">
                <a:solidFill>
                  <a:srgbClr val="FFFFFF"/>
                </a:solidFill>
                <a:latin typeface="Verdana"/>
                <a:cs typeface="Verdana"/>
              </a:rPr>
              <a:t>.</a:t>
            </a:r>
            <a:endParaRPr sz="1400" dirty="0">
              <a:latin typeface="Verdana"/>
              <a:cs typeface="Verdan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457975" y="231032"/>
            <a:ext cx="3733025" cy="628301"/>
          </a:xfrm>
          <a:prstGeom prst="rect">
            <a:avLst/>
          </a:prstGeom>
        </p:spPr>
        <p:txBody>
          <a:bodyPr vert="horz" wrap="square" lIns="0" tIns="65965" rIns="0" bIns="0" rtlCol="0">
            <a:spAutoFit/>
          </a:bodyPr>
          <a:lstStyle/>
          <a:p>
            <a:pPr marL="93980">
              <a:lnSpc>
                <a:spcPct val="100000"/>
              </a:lnSpc>
              <a:spcBef>
                <a:spcPts val="120"/>
              </a:spcBef>
            </a:pPr>
            <a:r>
              <a:rPr lang="vi-VN" sz="3650" b="1" i="1" dirty="0">
                <a:solidFill>
                  <a:srgbClr val="FCD94B"/>
                </a:solidFill>
                <a:effectLst>
                  <a:reflection stA="88000" endPos="63000" dir="5400000" sy="-100000" algn="bl" rotWithShape="0"/>
                </a:effectLst>
                <a:latin typeface="Calibri"/>
                <a:cs typeface="Calibri"/>
              </a:rPr>
              <a:t>KHÔNG ĐẢM BẢO </a:t>
            </a:r>
            <a:endParaRPr sz="3650" b="1" dirty="0">
              <a:effectLst>
                <a:reflection stA="88000" endPos="63000" dir="5400000" sy="-100000" algn="bl" rotWithShape="0"/>
              </a:effectLst>
              <a:latin typeface="Calibri"/>
              <a:cs typeface="Calibri"/>
            </a:endParaRPr>
          </a:p>
        </p:txBody>
      </p:sp>
      <p:pic>
        <p:nvPicPr>
          <p:cNvPr id="4" name="object 4"/>
          <p:cNvPicPr/>
          <p:nvPr/>
        </p:nvPicPr>
        <p:blipFill>
          <a:blip r:embed="rId2" cstate="print"/>
          <a:stretch>
            <a:fillRect/>
          </a:stretch>
        </p:blipFill>
        <p:spPr>
          <a:xfrm>
            <a:off x="4132541" y="367323"/>
            <a:ext cx="543750" cy="543724"/>
          </a:xfrm>
          <a:prstGeom prst="rect">
            <a:avLst/>
          </a:prstGeom>
        </p:spPr>
      </p:pic>
      <p:sp>
        <p:nvSpPr>
          <p:cNvPr id="5" name="object 5"/>
          <p:cNvSpPr txBox="1"/>
          <p:nvPr/>
        </p:nvSpPr>
        <p:spPr>
          <a:xfrm>
            <a:off x="568557" y="1123950"/>
            <a:ext cx="4130219" cy="3635675"/>
          </a:xfrm>
          <a:prstGeom prst="rect">
            <a:avLst/>
          </a:prstGeom>
        </p:spPr>
        <p:txBody>
          <a:bodyPr vert="horz" wrap="square" lIns="0" tIns="12065" rIns="0" bIns="0" rtlCol="0">
            <a:spAutoFit/>
          </a:bodyPr>
          <a:lstStyle/>
          <a:p>
            <a:pPr marL="12700" marR="354965">
              <a:lnSpc>
                <a:spcPct val="114999"/>
              </a:lnSpc>
              <a:spcBef>
                <a:spcPts val="95"/>
              </a:spcBef>
            </a:pPr>
            <a:r>
              <a:rPr lang="vi-VN" sz="1400" dirty="0">
                <a:solidFill>
                  <a:srgbClr val="FFFFFF"/>
                </a:solidFill>
                <a:latin typeface="Verdana"/>
                <a:cs typeface="Verdana"/>
              </a:rPr>
              <a:t>Khái niệm về tiền cần phải có sự đảm bảo của một loại tài sản khác là phi lý vì điều bảo đảm duy nhất cho tiền có phải chỉ nên thuần túy là giá trị của đồng tiền đó</a:t>
            </a:r>
            <a:r>
              <a:rPr sz="1400" dirty="0">
                <a:solidFill>
                  <a:srgbClr val="FFFFFF"/>
                </a:solidFill>
                <a:latin typeface="Verdana"/>
                <a:cs typeface="Verdana"/>
              </a:rPr>
              <a:t>.</a:t>
            </a:r>
            <a:endParaRPr sz="1400" dirty="0">
              <a:latin typeface="Verdana"/>
              <a:cs typeface="Verdana"/>
            </a:endParaRPr>
          </a:p>
          <a:p>
            <a:pPr marL="12700" marR="5080">
              <a:lnSpc>
                <a:spcPct val="114999"/>
              </a:lnSpc>
              <a:spcBef>
                <a:spcPts val="1380"/>
              </a:spcBef>
            </a:pPr>
            <a:r>
              <a:rPr lang="vi-VN" sz="1400" dirty="0">
                <a:solidFill>
                  <a:srgbClr val="FFFFFF"/>
                </a:solidFill>
                <a:latin typeface="Verdana"/>
                <a:cs typeface="Verdana"/>
              </a:rPr>
              <a:t>Giá trị của tiền xuất phát một phần là từ sự khan hiếm. Bitcoin không cần sự đảm bảo từ một tài sản khác vì chính nó đã khan hiếm rồi. Bitcoin là 1 loại tài sản độc lập có thể được xác thực và hoàn toàn không có rủi ro bên thứ ba, có nghĩa là không cần phải tin tưởng bên trung gian ở bất kỳ nơi nào để lưu trữ và bảo vệ số lượng tài sản này. Nếu có cần sự đảm bảo thì tương lai sẽ là điều có thể được đảm bảo bằng bitcoin</a:t>
            </a:r>
            <a:r>
              <a:rPr sz="1400" dirty="0">
                <a:solidFill>
                  <a:srgbClr val="FFFFFF"/>
                </a:solidFill>
                <a:latin typeface="Verdana"/>
                <a:cs typeface="Verdana"/>
              </a:rPr>
              <a:t>.</a:t>
            </a:r>
            <a:endParaRPr sz="1400" dirty="0">
              <a:latin typeface="Verdana"/>
              <a:cs typeface="Verdana"/>
            </a:endParaRPr>
          </a:p>
        </p:txBody>
      </p:sp>
      <p:sp>
        <p:nvSpPr>
          <p:cNvPr id="6" name="object 6"/>
          <p:cNvSpPr txBox="1"/>
          <p:nvPr/>
        </p:nvSpPr>
        <p:spPr>
          <a:xfrm>
            <a:off x="4750710" y="833268"/>
            <a:ext cx="4003441" cy="1257139"/>
          </a:xfrm>
          <a:prstGeom prst="rect">
            <a:avLst/>
          </a:prstGeom>
        </p:spPr>
        <p:txBody>
          <a:bodyPr vert="horz" wrap="square" lIns="0" tIns="12065" rIns="0" bIns="0" rtlCol="0">
            <a:spAutoFit/>
          </a:bodyPr>
          <a:lstStyle/>
          <a:p>
            <a:pPr marL="12700" marR="5080">
              <a:lnSpc>
                <a:spcPct val="114999"/>
              </a:lnSpc>
              <a:spcBef>
                <a:spcPts val="95"/>
              </a:spcBef>
            </a:pPr>
            <a:r>
              <a:rPr sz="1400" i="1" spc="-100" dirty="0">
                <a:solidFill>
                  <a:srgbClr val="FCD94B"/>
                </a:solidFill>
                <a:latin typeface="Verdana"/>
                <a:cs typeface="Verdana"/>
              </a:rPr>
              <a:t>“</a:t>
            </a:r>
            <a:r>
              <a:rPr lang="vi-VN" sz="1400" i="1" spc="-100" dirty="0">
                <a:solidFill>
                  <a:srgbClr val="FCD94B"/>
                </a:solidFill>
                <a:latin typeface="Verdana"/>
                <a:cs typeface="Verdana"/>
              </a:rPr>
              <a:t>Suy cho cùng, nếu Bitcoin cần phải được bảo đảm bởi một thứ gì đó thì điều đó chính là niềm tin vào các </a:t>
            </a:r>
            <a:r>
              <a:rPr lang="vi-VN" sz="1400" b="1" i="1" spc="-100" dirty="0">
                <a:solidFill>
                  <a:srgbClr val="FCD94B"/>
                </a:solidFill>
                <a:latin typeface="Verdana"/>
                <a:cs typeface="Verdana"/>
              </a:rPr>
              <a:t>thuộc tính tiền tệ  - </a:t>
            </a:r>
            <a:r>
              <a:rPr lang="vi-VN" sz="1400" i="1" spc="-100" dirty="0">
                <a:solidFill>
                  <a:srgbClr val="FCD94B"/>
                </a:solidFill>
                <a:latin typeface="Verdana"/>
                <a:cs typeface="Verdana"/>
              </a:rPr>
              <a:t>thứ duy nhất hỗ trợ bất kỳ loại tiền tệ nào.</a:t>
            </a:r>
            <a:r>
              <a:rPr sz="1400" i="1" spc="-30" dirty="0">
                <a:solidFill>
                  <a:srgbClr val="FCD94B"/>
                </a:solidFill>
                <a:latin typeface="Verdana"/>
                <a:cs typeface="Verdana"/>
              </a:rPr>
              <a:t>”</a:t>
            </a:r>
            <a:endParaRPr sz="1400" dirty="0">
              <a:latin typeface="Verdana"/>
              <a:cs typeface="Verdana"/>
            </a:endParaRPr>
          </a:p>
          <a:p>
            <a:pPr marL="12700">
              <a:lnSpc>
                <a:spcPct val="100000"/>
              </a:lnSpc>
              <a:spcBef>
                <a:spcPts val="250"/>
              </a:spcBef>
            </a:pPr>
            <a:r>
              <a:rPr sz="1400" b="1" spc="120" dirty="0">
                <a:solidFill>
                  <a:srgbClr val="FCD94B"/>
                </a:solidFill>
                <a:latin typeface="Calibri"/>
                <a:cs typeface="Calibri"/>
              </a:rPr>
              <a:t>—</a:t>
            </a:r>
            <a:r>
              <a:rPr sz="1400" b="1" spc="-45" dirty="0">
                <a:solidFill>
                  <a:srgbClr val="FCD94B"/>
                </a:solidFill>
                <a:latin typeface="Tahoma"/>
                <a:cs typeface="Tahoma"/>
              </a:rPr>
              <a:t>Parker</a:t>
            </a:r>
            <a:r>
              <a:rPr sz="1400" b="1" spc="-50" dirty="0">
                <a:solidFill>
                  <a:srgbClr val="FCD94B"/>
                </a:solidFill>
                <a:latin typeface="Tahoma"/>
                <a:cs typeface="Tahoma"/>
              </a:rPr>
              <a:t> </a:t>
            </a:r>
            <a:r>
              <a:rPr sz="1400" b="1" spc="-10" dirty="0">
                <a:solidFill>
                  <a:srgbClr val="FCD94B"/>
                </a:solidFill>
                <a:latin typeface="Tahoma"/>
                <a:cs typeface="Tahoma"/>
              </a:rPr>
              <a:t>Lewis</a:t>
            </a:r>
            <a:endParaRPr sz="1400" dirty="0">
              <a:latin typeface="Tahoma"/>
              <a:cs typeface="Tahoma"/>
            </a:endParaRPr>
          </a:p>
        </p:txBody>
      </p:sp>
      <p:sp>
        <p:nvSpPr>
          <p:cNvPr id="7" name="object 7"/>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
        <p:nvSpPr>
          <p:cNvPr id="8" name="object 8"/>
          <p:cNvSpPr txBox="1"/>
          <p:nvPr/>
        </p:nvSpPr>
        <p:spPr>
          <a:xfrm rot="20760000">
            <a:off x="5162664" y="4225163"/>
            <a:ext cx="2840271" cy="539750"/>
          </a:xfrm>
          <a:prstGeom prst="rect">
            <a:avLst/>
          </a:prstGeom>
        </p:spPr>
        <p:txBody>
          <a:bodyPr vert="horz" wrap="square" lIns="0" tIns="0" rIns="0" bIns="0" rtlCol="0">
            <a:spAutoFit/>
          </a:bodyPr>
          <a:lstStyle/>
          <a:p>
            <a:pPr>
              <a:lnSpc>
                <a:spcPts val="4110"/>
              </a:lnSpc>
            </a:pPr>
            <a:r>
              <a:rPr lang="vi-VN" sz="4250" i="1" spc="-625" dirty="0">
                <a:solidFill>
                  <a:srgbClr val="6C9EEB"/>
                </a:solidFill>
                <a:latin typeface="Calibri"/>
                <a:cs typeface="Calibri"/>
              </a:rPr>
              <a:t>PHỔ BIẾN</a:t>
            </a:r>
            <a:endParaRPr sz="6375" baseline="1960" dirty="0">
              <a:latin typeface="Calibri"/>
              <a:cs typeface="Calibri"/>
            </a:endParaRPr>
          </a:p>
        </p:txBody>
      </p:sp>
      <p:sp>
        <p:nvSpPr>
          <p:cNvPr id="9" name="object 9"/>
          <p:cNvSpPr txBox="1"/>
          <p:nvPr/>
        </p:nvSpPr>
        <p:spPr>
          <a:xfrm rot="20760000">
            <a:off x="5127092" y="3196639"/>
            <a:ext cx="3220731" cy="538224"/>
          </a:xfrm>
          <a:prstGeom prst="rect">
            <a:avLst/>
          </a:prstGeom>
        </p:spPr>
        <p:txBody>
          <a:bodyPr vert="horz" wrap="square" lIns="0" tIns="0" rIns="0" bIns="0" rtlCol="0">
            <a:spAutoFit/>
          </a:bodyPr>
          <a:lstStyle/>
          <a:p>
            <a:pPr>
              <a:lnSpc>
                <a:spcPts val="4095"/>
              </a:lnSpc>
            </a:pPr>
            <a:r>
              <a:rPr lang="vi-VN" sz="4250" i="1" spc="-610" dirty="0">
                <a:solidFill>
                  <a:srgbClr val="E06666"/>
                </a:solidFill>
                <a:latin typeface="Calibri"/>
                <a:cs typeface="Calibri"/>
              </a:rPr>
              <a:t> DỄ VẬN CHUYỂN</a:t>
            </a:r>
            <a:endParaRPr sz="6375" baseline="1307" dirty="0">
              <a:latin typeface="Calibri"/>
              <a:cs typeface="Calibri"/>
            </a:endParaRPr>
          </a:p>
        </p:txBody>
      </p:sp>
      <p:sp>
        <p:nvSpPr>
          <p:cNvPr id="10" name="object 10"/>
          <p:cNvSpPr txBox="1"/>
          <p:nvPr/>
        </p:nvSpPr>
        <p:spPr>
          <a:xfrm rot="20760000">
            <a:off x="5191617" y="3793582"/>
            <a:ext cx="1952525" cy="539750"/>
          </a:xfrm>
          <a:prstGeom prst="rect">
            <a:avLst/>
          </a:prstGeom>
        </p:spPr>
        <p:txBody>
          <a:bodyPr vert="horz" wrap="square" lIns="0" tIns="0" rIns="0" bIns="0" rtlCol="0">
            <a:spAutoFit/>
          </a:bodyPr>
          <a:lstStyle/>
          <a:p>
            <a:pPr>
              <a:lnSpc>
                <a:spcPts val="4090"/>
              </a:lnSpc>
            </a:pPr>
            <a:r>
              <a:rPr lang="vi-VN" sz="4250" i="1" spc="-610" dirty="0">
                <a:solidFill>
                  <a:srgbClr val="8E7BC3"/>
                </a:solidFill>
                <a:latin typeface="Calibri"/>
                <a:cs typeface="Calibri"/>
              </a:rPr>
              <a:t>ĐỘ BỀN</a:t>
            </a:r>
            <a:endParaRPr sz="6375" baseline="1307" dirty="0">
              <a:latin typeface="Calibri"/>
              <a:cs typeface="Calibri"/>
            </a:endParaRPr>
          </a:p>
        </p:txBody>
      </p:sp>
      <p:sp>
        <p:nvSpPr>
          <p:cNvPr id="11" name="object 11"/>
          <p:cNvSpPr txBox="1"/>
          <p:nvPr/>
        </p:nvSpPr>
        <p:spPr>
          <a:xfrm rot="20760000">
            <a:off x="5175804" y="2378654"/>
            <a:ext cx="2019670" cy="538224"/>
          </a:xfrm>
          <a:prstGeom prst="rect">
            <a:avLst/>
          </a:prstGeom>
        </p:spPr>
        <p:txBody>
          <a:bodyPr vert="horz" wrap="square" lIns="0" tIns="0" rIns="0" bIns="0" rtlCol="0">
            <a:spAutoFit/>
          </a:bodyPr>
          <a:lstStyle/>
          <a:p>
            <a:pPr>
              <a:lnSpc>
                <a:spcPts val="4085"/>
              </a:lnSpc>
            </a:pPr>
            <a:r>
              <a:rPr lang="vi-VN" sz="4250" i="1" spc="-555" dirty="0">
                <a:solidFill>
                  <a:srgbClr val="B6D7A8"/>
                </a:solidFill>
                <a:latin typeface="Calibri"/>
                <a:cs typeface="Calibri"/>
              </a:rPr>
              <a:t>KHAN HIẾM</a:t>
            </a:r>
            <a:endParaRPr sz="6375" baseline="1307" dirty="0">
              <a:latin typeface="Calibri"/>
              <a:cs typeface="Calibri"/>
            </a:endParaRPr>
          </a:p>
        </p:txBody>
      </p:sp>
      <p:sp>
        <p:nvSpPr>
          <p:cNvPr id="12" name="object 12"/>
          <p:cNvSpPr txBox="1"/>
          <p:nvPr/>
        </p:nvSpPr>
        <p:spPr>
          <a:xfrm rot="20760000">
            <a:off x="5145994" y="2557726"/>
            <a:ext cx="4295186" cy="538224"/>
          </a:xfrm>
          <a:prstGeom prst="rect">
            <a:avLst/>
          </a:prstGeom>
        </p:spPr>
        <p:txBody>
          <a:bodyPr vert="horz" wrap="square" lIns="0" tIns="0" rIns="0" bIns="0" rtlCol="0">
            <a:spAutoFit/>
          </a:bodyPr>
          <a:lstStyle/>
          <a:p>
            <a:pPr>
              <a:lnSpc>
                <a:spcPts val="4095"/>
              </a:lnSpc>
            </a:pPr>
            <a:r>
              <a:rPr lang="vi-VN" sz="4250" i="1" spc="-470" dirty="0">
                <a:solidFill>
                  <a:srgbClr val="F9CB9B"/>
                </a:solidFill>
                <a:latin typeface="Calibri"/>
                <a:cs typeface="Calibri"/>
              </a:rPr>
              <a:t>DỄ PHÂN CHIA</a:t>
            </a:r>
            <a:endParaRPr sz="6375" baseline="1307" dirty="0">
              <a:latin typeface="Calibri"/>
              <a:cs typeface="Calibri"/>
            </a:endParaRPr>
          </a:p>
        </p:txBody>
      </p:sp>
      <p:grpSp>
        <p:nvGrpSpPr>
          <p:cNvPr id="13" name="object 13"/>
          <p:cNvGrpSpPr/>
          <p:nvPr/>
        </p:nvGrpSpPr>
        <p:grpSpPr>
          <a:xfrm>
            <a:off x="4740154" y="1659955"/>
            <a:ext cx="2202815" cy="2057955"/>
            <a:chOff x="5272279" y="2160825"/>
            <a:chExt cx="2202815" cy="1554480"/>
          </a:xfrm>
        </p:grpSpPr>
        <p:sp>
          <p:nvSpPr>
            <p:cNvPr id="14" name="object 14"/>
            <p:cNvSpPr/>
            <p:nvPr/>
          </p:nvSpPr>
          <p:spPr>
            <a:xfrm>
              <a:off x="5281804" y="2170350"/>
              <a:ext cx="2183765" cy="1504315"/>
            </a:xfrm>
            <a:custGeom>
              <a:avLst/>
              <a:gdLst/>
              <a:ahLst/>
              <a:cxnLst/>
              <a:rect l="l" t="t" r="r" b="b"/>
              <a:pathLst>
                <a:path w="2183765" h="1504314">
                  <a:moveTo>
                    <a:pt x="2183485" y="0"/>
                  </a:moveTo>
                  <a:lnTo>
                    <a:pt x="2178248" y="20912"/>
                  </a:lnTo>
                  <a:lnTo>
                    <a:pt x="2177831" y="48975"/>
                  </a:lnTo>
                  <a:lnTo>
                    <a:pt x="2177982" y="82410"/>
                  </a:lnTo>
                  <a:lnTo>
                    <a:pt x="2174450" y="119439"/>
                  </a:lnTo>
                  <a:lnTo>
                    <a:pt x="2162981" y="158281"/>
                  </a:lnTo>
                  <a:lnTo>
                    <a:pt x="2139324" y="197157"/>
                  </a:lnTo>
                  <a:lnTo>
                    <a:pt x="2099226" y="234290"/>
                  </a:lnTo>
                  <a:lnTo>
                    <a:pt x="2038435" y="267899"/>
                  </a:lnTo>
                  <a:lnTo>
                    <a:pt x="1975172" y="291258"/>
                  </a:lnTo>
                  <a:lnTo>
                    <a:pt x="1938031" y="302630"/>
                  </a:lnTo>
                  <a:lnTo>
                    <a:pt x="1897641" y="313829"/>
                  </a:lnTo>
                  <a:lnTo>
                    <a:pt x="1854322" y="324877"/>
                  </a:lnTo>
                  <a:lnTo>
                    <a:pt x="1808390" y="335798"/>
                  </a:lnTo>
                  <a:lnTo>
                    <a:pt x="1760166" y="346615"/>
                  </a:lnTo>
                  <a:lnTo>
                    <a:pt x="1709967" y="357351"/>
                  </a:lnTo>
                  <a:lnTo>
                    <a:pt x="1658112" y="368029"/>
                  </a:lnTo>
                  <a:lnTo>
                    <a:pt x="1604920" y="378673"/>
                  </a:lnTo>
                  <a:lnTo>
                    <a:pt x="1550708" y="389304"/>
                  </a:lnTo>
                  <a:lnTo>
                    <a:pt x="1495796" y="399948"/>
                  </a:lnTo>
                  <a:lnTo>
                    <a:pt x="1440502" y="410626"/>
                  </a:lnTo>
                  <a:lnTo>
                    <a:pt x="1385144" y="421362"/>
                  </a:lnTo>
                  <a:lnTo>
                    <a:pt x="1330041" y="432178"/>
                  </a:lnTo>
                  <a:lnTo>
                    <a:pt x="1275511" y="443099"/>
                  </a:lnTo>
                  <a:lnTo>
                    <a:pt x="1221874" y="454147"/>
                  </a:lnTo>
                  <a:lnTo>
                    <a:pt x="1169446" y="465346"/>
                  </a:lnTo>
                  <a:lnTo>
                    <a:pt x="1118548" y="476718"/>
                  </a:lnTo>
                  <a:lnTo>
                    <a:pt x="1069496" y="488286"/>
                  </a:lnTo>
                  <a:lnTo>
                    <a:pt x="1022611" y="500074"/>
                  </a:lnTo>
                  <a:lnTo>
                    <a:pt x="971325" y="512838"/>
                  </a:lnTo>
                  <a:lnTo>
                    <a:pt x="918687" y="524908"/>
                  </a:lnTo>
                  <a:lnTo>
                    <a:pt x="865009" y="536435"/>
                  </a:lnTo>
                  <a:lnTo>
                    <a:pt x="810603" y="547565"/>
                  </a:lnTo>
                  <a:lnTo>
                    <a:pt x="755781" y="558448"/>
                  </a:lnTo>
                  <a:lnTo>
                    <a:pt x="700855" y="569232"/>
                  </a:lnTo>
                  <a:lnTo>
                    <a:pt x="646136" y="580065"/>
                  </a:lnTo>
                  <a:lnTo>
                    <a:pt x="591936" y="591096"/>
                  </a:lnTo>
                  <a:lnTo>
                    <a:pt x="538567" y="602474"/>
                  </a:lnTo>
                  <a:lnTo>
                    <a:pt x="486341" y="614346"/>
                  </a:lnTo>
                  <a:lnTo>
                    <a:pt x="435570" y="626861"/>
                  </a:lnTo>
                  <a:lnTo>
                    <a:pt x="386566" y="640168"/>
                  </a:lnTo>
                  <a:lnTo>
                    <a:pt x="339639" y="654415"/>
                  </a:lnTo>
                  <a:lnTo>
                    <a:pt x="295103" y="669750"/>
                  </a:lnTo>
                  <a:lnTo>
                    <a:pt x="253268" y="686323"/>
                  </a:lnTo>
                  <a:lnTo>
                    <a:pt x="214448" y="704280"/>
                  </a:lnTo>
                  <a:lnTo>
                    <a:pt x="178952" y="723772"/>
                  </a:lnTo>
                  <a:lnTo>
                    <a:pt x="147095" y="744945"/>
                  </a:lnTo>
                  <a:lnTo>
                    <a:pt x="87133" y="803615"/>
                  </a:lnTo>
                  <a:lnTo>
                    <a:pt x="60811" y="844881"/>
                  </a:lnTo>
                  <a:lnTo>
                    <a:pt x="39804" y="890742"/>
                  </a:lnTo>
                  <a:lnTo>
                    <a:pt x="23697" y="940193"/>
                  </a:lnTo>
                  <a:lnTo>
                    <a:pt x="12078" y="992228"/>
                  </a:lnTo>
                  <a:lnTo>
                    <a:pt x="4532" y="1045841"/>
                  </a:lnTo>
                  <a:lnTo>
                    <a:pt x="644" y="1100028"/>
                  </a:lnTo>
                  <a:lnTo>
                    <a:pt x="0" y="1153781"/>
                  </a:lnTo>
                  <a:lnTo>
                    <a:pt x="2185" y="1206096"/>
                  </a:lnTo>
                  <a:lnTo>
                    <a:pt x="6786" y="1255967"/>
                  </a:lnTo>
                  <a:lnTo>
                    <a:pt x="13389" y="1302389"/>
                  </a:lnTo>
                  <a:lnTo>
                    <a:pt x="21578" y="1344355"/>
                  </a:lnTo>
                  <a:lnTo>
                    <a:pt x="41061" y="1410899"/>
                  </a:lnTo>
                  <a:lnTo>
                    <a:pt x="68250" y="1449915"/>
                  </a:lnTo>
                  <a:lnTo>
                    <a:pt x="110368" y="1476059"/>
                  </a:lnTo>
                  <a:lnTo>
                    <a:pt x="162644" y="1491947"/>
                  </a:lnTo>
                  <a:lnTo>
                    <a:pt x="220303" y="1500196"/>
                  </a:lnTo>
                  <a:lnTo>
                    <a:pt x="264209" y="1502944"/>
                  </a:lnTo>
                  <a:lnTo>
                    <a:pt x="292676" y="1503751"/>
                  </a:lnTo>
                  <a:lnTo>
                    <a:pt x="295135" y="1503790"/>
                  </a:lnTo>
                </a:path>
              </a:pathLst>
            </a:custGeom>
            <a:ln w="19049">
              <a:solidFill>
                <a:srgbClr val="FFFFFF"/>
              </a:solidFill>
              <a:prstDash val="lgDash"/>
            </a:ln>
          </p:spPr>
          <p:txBody>
            <a:bodyPr wrap="square" lIns="0" tIns="0" rIns="0" bIns="0" rtlCol="0"/>
            <a:lstStyle/>
            <a:p>
              <a:endParaRPr/>
            </a:p>
          </p:txBody>
        </p:sp>
        <p:pic>
          <p:nvPicPr>
            <p:cNvPr id="15" name="object 15"/>
            <p:cNvPicPr/>
            <p:nvPr/>
          </p:nvPicPr>
          <p:blipFill>
            <a:blip r:embed="rId3" cstate="print"/>
            <a:stretch>
              <a:fillRect/>
            </a:stretch>
          </p:blipFill>
          <p:spPr>
            <a:xfrm>
              <a:off x="5565947" y="3633184"/>
              <a:ext cx="106875" cy="81912"/>
            </a:xfrm>
            <a:prstGeom prst="rect">
              <a:avLst/>
            </a:prstGeom>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1250" y="110731"/>
            <a:ext cx="4050750" cy="3058466"/>
          </a:xfrm>
          <a:prstGeom prst="rect">
            <a:avLst/>
          </a:prstGeom>
        </p:spPr>
        <p:txBody>
          <a:bodyPr vert="horz" wrap="square" lIns="0" tIns="280035" rIns="0" bIns="0" rtlCol="0">
            <a:spAutoFit/>
          </a:bodyPr>
          <a:lstStyle/>
          <a:p>
            <a:pPr marL="12700">
              <a:lnSpc>
                <a:spcPct val="100000"/>
              </a:lnSpc>
              <a:spcBef>
                <a:spcPts val="2205"/>
              </a:spcBef>
            </a:pPr>
            <a:r>
              <a:rPr lang="vi-VN" sz="3000" dirty="0">
                <a:solidFill>
                  <a:srgbClr val="FFFFFF"/>
                </a:solidFill>
              </a:rPr>
              <a:t>SẼ</a:t>
            </a:r>
            <a:r>
              <a:rPr sz="3000" dirty="0">
                <a:solidFill>
                  <a:srgbClr val="FFFFFF"/>
                </a:solidFill>
              </a:rPr>
              <a:t> </a:t>
            </a:r>
            <a:r>
              <a:rPr lang="vi-VN" sz="3000" dirty="0">
                <a:solidFill>
                  <a:srgbClr val="FFFFFF"/>
                </a:solidFill>
              </a:rPr>
              <a:t>BỊ </a:t>
            </a:r>
            <a:r>
              <a:rPr lang="vi-VN" sz="3000" dirty="0">
                <a:solidFill>
                  <a:srgbClr val="FCD94B"/>
                </a:solidFill>
              </a:rPr>
              <a:t>LỖI THỜI</a:t>
            </a:r>
            <a:endParaRPr sz="3000" dirty="0"/>
          </a:p>
          <a:p>
            <a:pPr marL="12700" marR="5080">
              <a:lnSpc>
                <a:spcPct val="116100"/>
              </a:lnSpc>
              <a:spcBef>
                <a:spcPts val="710"/>
              </a:spcBef>
            </a:pPr>
            <a:r>
              <a:rPr lang="vi-VN" sz="1400" dirty="0">
                <a:solidFill>
                  <a:srgbClr val="FFFFFF"/>
                </a:solidFill>
                <a:latin typeface="Verdana"/>
                <a:cs typeface="Verdana"/>
              </a:rPr>
              <a:t>Bitcoin hiện đại diện cho sự khan hiếm tuyệt đối duy nhất được phát hiện trong kỷ nguyên số. Đây là một sự kiện hiếm có và không thể lặp lại, có thể ví sự kiện này giống như việc phát hiện lửa, điện hoặc toán học. Mọi so sánh hay cạnh tranh với bitcoin theo khía cạnh này đều vô lý và không thể xảy ra được vì không có mức độ nào cao hơn sự khan hiếm tuyệt đối</a:t>
            </a:r>
            <a:r>
              <a:rPr sz="1400" dirty="0">
                <a:solidFill>
                  <a:srgbClr val="FFFFFF"/>
                </a:solidFill>
                <a:latin typeface="Verdana"/>
                <a:cs typeface="Verdana"/>
              </a:rPr>
              <a:t>.</a:t>
            </a:r>
            <a:endParaRPr sz="1400" dirty="0">
              <a:latin typeface="Verdana"/>
              <a:cs typeface="Verdana"/>
            </a:endParaRPr>
          </a:p>
        </p:txBody>
      </p:sp>
      <p:sp>
        <p:nvSpPr>
          <p:cNvPr id="3" name="object 3"/>
          <p:cNvSpPr txBox="1"/>
          <p:nvPr/>
        </p:nvSpPr>
        <p:spPr>
          <a:xfrm>
            <a:off x="526247" y="3257550"/>
            <a:ext cx="3898350" cy="1487267"/>
          </a:xfrm>
          <a:prstGeom prst="rect">
            <a:avLst/>
          </a:prstGeom>
        </p:spPr>
        <p:txBody>
          <a:bodyPr vert="horz" wrap="square" lIns="0" tIns="12700" rIns="0" bIns="0" rtlCol="0">
            <a:spAutoFit/>
          </a:bodyPr>
          <a:lstStyle/>
          <a:p>
            <a:pPr marL="12700" marR="5080">
              <a:lnSpc>
                <a:spcPct val="116100"/>
              </a:lnSpc>
              <a:spcBef>
                <a:spcPts val="100"/>
              </a:spcBef>
            </a:pPr>
            <a:r>
              <a:rPr lang="vi-VN" sz="1400" dirty="0">
                <a:solidFill>
                  <a:srgbClr val="FFFFFF"/>
                </a:solidFill>
                <a:latin typeface="Verdana"/>
                <a:cs typeface="Verdana"/>
              </a:rPr>
              <a:t>Các phê bình hiện tại về những hạn chế/ nhược điểm của Bitcoin dưới hình thức hiện thời cho rằng người dùng Bitcoin chưa thực sự mang lại lợi ích gì nhiều vì không có nhiều tính năng khác ngoài tính bảo mật và thiết kế dữ liệu phân tán.</a:t>
            </a:r>
            <a:endParaRPr sz="1400" dirty="0">
              <a:latin typeface="Verdana"/>
              <a:cs typeface="Verdana"/>
            </a:endParaRPr>
          </a:p>
        </p:txBody>
      </p:sp>
      <p:sp>
        <p:nvSpPr>
          <p:cNvPr id="4" name="object 4"/>
          <p:cNvSpPr txBox="1"/>
          <p:nvPr/>
        </p:nvSpPr>
        <p:spPr>
          <a:xfrm>
            <a:off x="4883425" y="928009"/>
            <a:ext cx="3709035" cy="2465740"/>
          </a:xfrm>
          <a:prstGeom prst="rect">
            <a:avLst/>
          </a:prstGeom>
        </p:spPr>
        <p:txBody>
          <a:bodyPr vert="horz" wrap="square" lIns="0" tIns="12700" rIns="0" bIns="0" rtlCol="0">
            <a:spAutoFit/>
          </a:bodyPr>
          <a:lstStyle/>
          <a:p>
            <a:pPr marL="12700" marR="5080">
              <a:lnSpc>
                <a:spcPct val="114999"/>
              </a:lnSpc>
              <a:spcBef>
                <a:spcPts val="100"/>
              </a:spcBef>
            </a:pPr>
            <a:r>
              <a:rPr lang="vi-VN" sz="1400" dirty="0">
                <a:solidFill>
                  <a:srgbClr val="FFFFFF"/>
                </a:solidFill>
                <a:latin typeface="Verdana"/>
                <a:cs typeface="Verdana"/>
              </a:rPr>
              <a:t>Bitcoin là 1 mạng lưới tự do đang phát triển theo cấp số nhân vận hành với hàng tỷ đô la thiết bị, tính đến nay thời gian hoạt động xuyên suốt liên tục 99.98% trong suốt hơn một thập kỷ, với tổng giá trị giao dịch qua mạng lưới này lên đến hàng nghìn tỷ đô la. Cho nên việc thay thế mạng lưới giao dịch số đang chiếm ưu thế như Bitcoin tại thời điểm này là không khả thi.</a:t>
            </a:r>
            <a:endParaRPr sz="1400" dirty="0">
              <a:latin typeface="Verdana"/>
              <a:cs typeface="Verdana"/>
            </a:endParaRPr>
          </a:p>
        </p:txBody>
      </p:sp>
      <p:sp>
        <p:nvSpPr>
          <p:cNvPr id="5" name="object 5"/>
          <p:cNvSpPr txBox="1"/>
          <p:nvPr/>
        </p:nvSpPr>
        <p:spPr>
          <a:xfrm>
            <a:off x="4883425" y="3394878"/>
            <a:ext cx="3344545" cy="944489"/>
          </a:xfrm>
          <a:prstGeom prst="rect">
            <a:avLst/>
          </a:prstGeom>
        </p:spPr>
        <p:txBody>
          <a:bodyPr vert="horz" wrap="square" lIns="0" tIns="43815" rIns="0" bIns="0" rtlCol="0">
            <a:spAutoFit/>
          </a:bodyPr>
          <a:lstStyle/>
          <a:p>
            <a:pPr marL="12700" algn="just">
              <a:lnSpc>
                <a:spcPct val="100000"/>
              </a:lnSpc>
              <a:spcBef>
                <a:spcPts val="345"/>
              </a:spcBef>
            </a:pPr>
            <a:r>
              <a:rPr sz="1400" i="1" spc="-70" dirty="0">
                <a:solidFill>
                  <a:srgbClr val="FCD94B"/>
                </a:solidFill>
                <a:latin typeface="Verdana"/>
                <a:cs typeface="Verdana"/>
              </a:rPr>
              <a:t>“</a:t>
            </a:r>
            <a:r>
              <a:rPr lang="vi-VN" sz="1400" i="1" spc="-70" dirty="0">
                <a:solidFill>
                  <a:srgbClr val="FCD94B"/>
                </a:solidFill>
                <a:latin typeface="Verdana"/>
                <a:cs typeface="Verdana"/>
              </a:rPr>
              <a:t>Chưa có một mạng lưới kỹ thuật số khổng lồ trị giá 100 tỷ đô la nào bị tiêu diệt sau khi đạt được vị thế thống trị</a:t>
            </a:r>
            <a:r>
              <a:rPr sz="1400" i="1" spc="-10" dirty="0">
                <a:solidFill>
                  <a:srgbClr val="FCD94B"/>
                </a:solidFill>
                <a:latin typeface="Verdana"/>
                <a:cs typeface="Verdana"/>
              </a:rPr>
              <a:t>.”</a:t>
            </a:r>
            <a:endParaRPr sz="1400" dirty="0">
              <a:latin typeface="Verdana"/>
              <a:cs typeface="Verdana"/>
            </a:endParaRPr>
          </a:p>
          <a:p>
            <a:pPr marL="12700" algn="just">
              <a:lnSpc>
                <a:spcPct val="100000"/>
              </a:lnSpc>
              <a:spcBef>
                <a:spcPts val="250"/>
              </a:spcBef>
            </a:pPr>
            <a:r>
              <a:rPr sz="1400" b="1" spc="-35" dirty="0">
                <a:solidFill>
                  <a:srgbClr val="FCD94B"/>
                </a:solidFill>
                <a:latin typeface="Tahoma"/>
                <a:cs typeface="Tahoma"/>
              </a:rPr>
              <a:t>—</a:t>
            </a:r>
            <a:r>
              <a:rPr sz="1400" b="1" spc="-20" dirty="0">
                <a:solidFill>
                  <a:srgbClr val="FCD94B"/>
                </a:solidFill>
                <a:latin typeface="Tahoma"/>
                <a:cs typeface="Tahoma"/>
              </a:rPr>
              <a:t>MIchael</a:t>
            </a:r>
            <a:r>
              <a:rPr sz="1400" b="1" spc="-55" dirty="0">
                <a:solidFill>
                  <a:srgbClr val="FCD94B"/>
                </a:solidFill>
                <a:latin typeface="Tahoma"/>
                <a:cs typeface="Tahoma"/>
              </a:rPr>
              <a:t> </a:t>
            </a:r>
            <a:r>
              <a:rPr sz="1400" b="1" spc="-10" dirty="0">
                <a:solidFill>
                  <a:srgbClr val="FCD94B"/>
                </a:solidFill>
                <a:latin typeface="Tahoma"/>
                <a:cs typeface="Tahoma"/>
              </a:rPr>
              <a:t>Saylor</a:t>
            </a:r>
            <a:endParaRPr sz="1400" dirty="0">
              <a:latin typeface="Tahoma"/>
              <a:cs typeface="Tahoma"/>
            </a:endParaRPr>
          </a:p>
        </p:txBody>
      </p:sp>
      <p:sp>
        <p:nvSpPr>
          <p:cNvPr id="6" name="object 6"/>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pic>
        <p:nvPicPr>
          <p:cNvPr id="7" name="object 7"/>
          <p:cNvPicPr/>
          <p:nvPr/>
        </p:nvPicPr>
        <p:blipFill>
          <a:blip r:embed="rId2" cstate="print"/>
          <a:stretch>
            <a:fillRect/>
          </a:stretch>
        </p:blipFill>
        <p:spPr>
          <a:xfrm>
            <a:off x="5512020" y="4411075"/>
            <a:ext cx="2574206" cy="56109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11875" y="382861"/>
            <a:ext cx="4974525" cy="557076"/>
          </a:xfrm>
          <a:prstGeom prst="rect">
            <a:avLst/>
          </a:prstGeom>
        </p:spPr>
        <p:txBody>
          <a:bodyPr vert="horz" wrap="square" lIns="0" tIns="91440" rIns="0" bIns="0" rtlCol="0">
            <a:spAutoFit/>
          </a:bodyPr>
          <a:lstStyle/>
          <a:p>
            <a:pPr marL="12700" marR="5080">
              <a:lnSpc>
                <a:spcPts val="3600"/>
              </a:lnSpc>
              <a:spcBef>
                <a:spcPts val="720"/>
              </a:spcBef>
            </a:pPr>
            <a:r>
              <a:rPr lang="vi-VN" sz="3500" dirty="0">
                <a:solidFill>
                  <a:srgbClr val="FFFFFF"/>
                </a:solidFill>
              </a:rPr>
              <a:t>HAO PHÍ</a:t>
            </a:r>
            <a:r>
              <a:rPr sz="3500" dirty="0">
                <a:solidFill>
                  <a:srgbClr val="FFFFFF"/>
                </a:solidFill>
              </a:rPr>
              <a:t> </a:t>
            </a:r>
            <a:r>
              <a:rPr lang="vi-VN" sz="3500" dirty="0">
                <a:solidFill>
                  <a:srgbClr val="FCD94B"/>
                </a:solidFill>
              </a:rPr>
              <a:t> NĂNG LƯỢNG</a:t>
            </a:r>
            <a:endParaRPr sz="3500" dirty="0"/>
          </a:p>
        </p:txBody>
      </p:sp>
      <p:pic>
        <p:nvPicPr>
          <p:cNvPr id="3" name="object 3"/>
          <p:cNvPicPr/>
          <p:nvPr/>
        </p:nvPicPr>
        <p:blipFill>
          <a:blip r:embed="rId2" cstate="print"/>
          <a:stretch>
            <a:fillRect/>
          </a:stretch>
        </p:blipFill>
        <p:spPr>
          <a:xfrm>
            <a:off x="6196700" y="3215025"/>
            <a:ext cx="2547974" cy="1928474"/>
          </a:xfrm>
          <a:prstGeom prst="rect">
            <a:avLst/>
          </a:prstGeom>
        </p:spPr>
      </p:pic>
      <p:sp>
        <p:nvSpPr>
          <p:cNvPr id="4" name="object 4"/>
          <p:cNvSpPr txBox="1"/>
          <p:nvPr/>
        </p:nvSpPr>
        <p:spPr>
          <a:xfrm>
            <a:off x="511875" y="939937"/>
            <a:ext cx="4669725" cy="3428311"/>
          </a:xfrm>
          <a:prstGeom prst="rect">
            <a:avLst/>
          </a:prstGeom>
        </p:spPr>
        <p:txBody>
          <a:bodyPr vert="horz" wrap="square" lIns="0" tIns="12700" rIns="0" bIns="0" rtlCol="0">
            <a:spAutoFit/>
          </a:bodyPr>
          <a:lstStyle/>
          <a:p>
            <a:pPr marL="12700" marR="5080" algn="l">
              <a:lnSpc>
                <a:spcPct val="114999"/>
              </a:lnSpc>
              <a:spcBef>
                <a:spcPts val="100"/>
              </a:spcBef>
            </a:pPr>
            <a:r>
              <a:rPr lang="vi-VN" sz="1500" dirty="0">
                <a:solidFill>
                  <a:srgbClr val="FFFFFF"/>
                </a:solidFill>
                <a:latin typeface="Verdana"/>
                <a:cs typeface="Verdana"/>
              </a:rPr>
              <a:t>Bitcoin là mạng lưới thanh toán điện tử cho phép truy cập tự do và có khả năng được kiểm chứng toàn cầu với phương pháp “bằng chứng làm việc” (Proof of Work)</a:t>
            </a:r>
            <a:r>
              <a:rPr sz="1500" dirty="0">
                <a:solidFill>
                  <a:srgbClr val="FFFFFF"/>
                </a:solidFill>
                <a:latin typeface="Verdana"/>
                <a:cs typeface="Verdana"/>
              </a:rPr>
              <a:t>.</a:t>
            </a:r>
            <a:endParaRPr sz="1500" dirty="0">
              <a:latin typeface="Verdana"/>
              <a:cs typeface="Verdana"/>
            </a:endParaRPr>
          </a:p>
          <a:p>
            <a:pPr>
              <a:lnSpc>
                <a:spcPct val="100000"/>
              </a:lnSpc>
              <a:spcBef>
                <a:spcPts val="245"/>
              </a:spcBef>
            </a:pPr>
            <a:endParaRPr sz="1500" dirty="0">
              <a:latin typeface="Verdana"/>
              <a:cs typeface="Verdana"/>
            </a:endParaRPr>
          </a:p>
          <a:p>
            <a:pPr marL="12700" marR="48260">
              <a:lnSpc>
                <a:spcPct val="114999"/>
              </a:lnSpc>
            </a:pPr>
            <a:r>
              <a:rPr lang="vi-VN" sz="1500" dirty="0">
                <a:solidFill>
                  <a:srgbClr val="FFFFFF"/>
                </a:solidFill>
                <a:latin typeface="Verdana"/>
                <a:cs typeface="Verdana"/>
              </a:rPr>
              <a:t>Bitcoin cung cấp một phương cách để gửi, nhận, tiết kiệm và dịch chuyển tài sản trên thế giới cho khoảng bốn tỷ người hiện đang sinh sống trong các xã hội khép kín. Vậy câu hỏi đặt ra là nên tiêu tốn lượng năng lượng chính xác bao nhiêu cho một mạng lưới như vậy? Và quan trọng hơn là ai có khả năng ước lượng và đánh giá điều này tương đối chính xác nhất</a:t>
            </a:r>
            <a:r>
              <a:rPr sz="1500" dirty="0">
                <a:solidFill>
                  <a:srgbClr val="FFFFFF"/>
                </a:solidFill>
                <a:latin typeface="Verdana"/>
                <a:cs typeface="Verdana"/>
              </a:rPr>
              <a:t>?</a:t>
            </a:r>
            <a:endParaRPr sz="1500" dirty="0">
              <a:latin typeface="Verdana"/>
              <a:cs typeface="Verdana"/>
            </a:endParaRPr>
          </a:p>
        </p:txBody>
      </p:sp>
      <p:sp>
        <p:nvSpPr>
          <p:cNvPr id="5" name="object 5"/>
          <p:cNvSpPr txBox="1"/>
          <p:nvPr/>
        </p:nvSpPr>
        <p:spPr>
          <a:xfrm>
            <a:off x="5715000" y="939937"/>
            <a:ext cx="2833776" cy="2743700"/>
          </a:xfrm>
          <a:prstGeom prst="rect">
            <a:avLst/>
          </a:prstGeom>
        </p:spPr>
        <p:txBody>
          <a:bodyPr vert="horz" wrap="square" lIns="0" tIns="12065" rIns="0" bIns="0" rtlCol="0">
            <a:spAutoFit/>
          </a:bodyPr>
          <a:lstStyle/>
          <a:p>
            <a:pPr marL="12700" marR="5080">
              <a:lnSpc>
                <a:spcPct val="114999"/>
              </a:lnSpc>
              <a:spcBef>
                <a:spcPts val="95"/>
              </a:spcBef>
            </a:pPr>
            <a:r>
              <a:rPr sz="1400" i="1" spc="-120" dirty="0">
                <a:solidFill>
                  <a:srgbClr val="FCD94B"/>
                </a:solidFill>
                <a:latin typeface="Verdana"/>
                <a:cs typeface="Verdana"/>
              </a:rPr>
              <a:t>“</a:t>
            </a:r>
            <a:r>
              <a:rPr lang="vi-VN" sz="1400" i="1" spc="-120" dirty="0">
                <a:solidFill>
                  <a:srgbClr val="FCD94B"/>
                </a:solidFill>
                <a:latin typeface="Verdana"/>
                <a:cs typeface="Verdana"/>
              </a:rPr>
              <a:t>Giả sử trong một bản đồ thế giới, nhưng với chi phí sử dụng điện tại địa phương là biến số quyết định núi và thung lũng. Thêm biến số Bitcoin vào trong phương trình đó giống như đổ một ly nước lên bản đồ 3D đó - nó sẽ lắng xuống các điểm trũng của thung lũng, làm chúng trở nên phẳng hơn. Vì Bitcoin là người mua năng lượng toàn cầu với một giá cố định</a:t>
            </a:r>
            <a:r>
              <a:rPr sz="1400" i="1" spc="-10" dirty="0">
                <a:solidFill>
                  <a:srgbClr val="FCD94B"/>
                </a:solidFill>
                <a:latin typeface="Verdana"/>
                <a:cs typeface="Verdana"/>
              </a:rPr>
              <a:t>.”</a:t>
            </a:r>
            <a:endParaRPr sz="1400" dirty="0">
              <a:latin typeface="Verdana"/>
              <a:cs typeface="Verdana"/>
            </a:endParaRPr>
          </a:p>
          <a:p>
            <a:pPr marL="12700">
              <a:lnSpc>
                <a:spcPct val="100000"/>
              </a:lnSpc>
              <a:spcBef>
                <a:spcPts val="250"/>
              </a:spcBef>
            </a:pPr>
            <a:r>
              <a:rPr sz="1400" b="1" dirty="0">
                <a:solidFill>
                  <a:srgbClr val="FCD94B"/>
                </a:solidFill>
                <a:latin typeface="Tahoma"/>
                <a:cs typeface="Tahoma"/>
              </a:rPr>
              <a:t>—Nic </a:t>
            </a:r>
            <a:r>
              <a:rPr sz="1400" b="1" spc="-10" dirty="0">
                <a:solidFill>
                  <a:srgbClr val="FCD94B"/>
                </a:solidFill>
                <a:latin typeface="Tahoma"/>
                <a:cs typeface="Tahoma"/>
              </a:rPr>
              <a:t>Carter</a:t>
            </a:r>
            <a:endParaRPr sz="1400" dirty="0">
              <a:latin typeface="Tahoma"/>
              <a:cs typeface="Tahoma"/>
            </a:endParaRPr>
          </a:p>
        </p:txBody>
      </p:sp>
      <p:sp>
        <p:nvSpPr>
          <p:cNvPr id="6" name="object 6"/>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2000" y="666750"/>
            <a:ext cx="3284200" cy="936154"/>
          </a:xfrm>
          <a:prstGeom prst="rect">
            <a:avLst/>
          </a:prstGeom>
        </p:spPr>
        <p:txBody>
          <a:bodyPr vert="horz" wrap="square" lIns="0" tIns="12700" rIns="0" bIns="0" rtlCol="0">
            <a:spAutoFit/>
          </a:bodyPr>
          <a:lstStyle/>
          <a:p>
            <a:pPr marL="12700" marR="5080">
              <a:lnSpc>
                <a:spcPct val="100000"/>
              </a:lnSpc>
              <a:spcBef>
                <a:spcPts val="100"/>
              </a:spcBef>
            </a:pPr>
            <a:r>
              <a:rPr lang="vi-VN" sz="3000" spc="-175" dirty="0">
                <a:solidFill>
                  <a:srgbClr val="FFFFFF"/>
                </a:solidFill>
              </a:rPr>
              <a:t>Kinh tế hóa </a:t>
            </a:r>
            <a:br>
              <a:rPr lang="vi-VN" sz="3000" spc="-175" dirty="0">
                <a:solidFill>
                  <a:srgbClr val="FFFFFF"/>
                </a:solidFill>
              </a:rPr>
            </a:br>
            <a:r>
              <a:rPr lang="vi-VN" sz="3000" spc="-175" dirty="0">
                <a:solidFill>
                  <a:srgbClr val="FFFFFF"/>
                </a:solidFill>
              </a:rPr>
              <a:t>năng lượng</a:t>
            </a:r>
            <a:r>
              <a:rPr sz="3000" spc="25" dirty="0">
                <a:solidFill>
                  <a:srgbClr val="FFFFFF"/>
                </a:solidFill>
              </a:rPr>
              <a:t> </a:t>
            </a:r>
            <a:r>
              <a:rPr lang="vi-VN" sz="3000" spc="-55" dirty="0">
                <a:solidFill>
                  <a:srgbClr val="FCD94B"/>
                </a:solidFill>
              </a:rPr>
              <a:t>Dư thừa</a:t>
            </a:r>
            <a:r>
              <a:rPr sz="3000" spc="-175" dirty="0">
                <a:solidFill>
                  <a:srgbClr val="FCD94B"/>
                </a:solidFill>
              </a:rPr>
              <a:t> </a:t>
            </a:r>
            <a:endParaRPr sz="3000" dirty="0"/>
          </a:p>
        </p:txBody>
      </p:sp>
      <p:sp>
        <p:nvSpPr>
          <p:cNvPr id="3" name="object 3"/>
          <p:cNvSpPr txBox="1"/>
          <p:nvPr/>
        </p:nvSpPr>
        <p:spPr>
          <a:xfrm>
            <a:off x="602000" y="1728352"/>
            <a:ext cx="3711476" cy="2961260"/>
          </a:xfrm>
          <a:prstGeom prst="rect">
            <a:avLst/>
          </a:prstGeom>
        </p:spPr>
        <p:txBody>
          <a:bodyPr vert="horz" wrap="square" lIns="0" tIns="12700" rIns="0" bIns="0" rtlCol="0">
            <a:spAutoFit/>
          </a:bodyPr>
          <a:lstStyle/>
          <a:p>
            <a:pPr marL="12700" marR="5080">
              <a:lnSpc>
                <a:spcPct val="114999"/>
              </a:lnSpc>
              <a:spcBef>
                <a:spcPts val="100"/>
              </a:spcBef>
            </a:pPr>
            <a:r>
              <a:rPr lang="vi-VN" sz="1400" dirty="0">
                <a:solidFill>
                  <a:srgbClr val="FFFFFF"/>
                </a:solidFill>
                <a:latin typeface="Verdana"/>
                <a:cs typeface="Verdana"/>
              </a:rPr>
              <a:t>Sản xuất (đào) Bitcoin là một giải pháp kinh tế hiệu quả và tức thời cho các địa phương không có nhu cầu sử dụng năng lượng hoặc không có khả năng vận chuyển năng lượng đã được khai thác ra khỏi địa phương. Đào Bitcoin tại chỗ qua việc các thiết bị sản xuất mã hóa (hash), sau đó, Bitcoin có thể được giữ lại để tăng giá trị thặng dư trong tương lai hoặc bán ở thị trường tự do với tính thanh khoản cao và có thể truy cập từ khắp nơi trên thế giới</a:t>
            </a:r>
            <a:r>
              <a:rPr sz="1400" dirty="0">
                <a:solidFill>
                  <a:srgbClr val="FFFFFF"/>
                </a:solidFill>
                <a:latin typeface="Verdana"/>
                <a:cs typeface="Verdana"/>
              </a:rPr>
              <a:t>.</a:t>
            </a:r>
            <a:endParaRPr sz="1400" dirty="0">
              <a:latin typeface="Verdana"/>
              <a:cs typeface="Verdana"/>
            </a:endParaRPr>
          </a:p>
        </p:txBody>
      </p:sp>
      <p:sp>
        <p:nvSpPr>
          <p:cNvPr id="4" name="object 4"/>
          <p:cNvSpPr txBox="1"/>
          <p:nvPr/>
        </p:nvSpPr>
        <p:spPr>
          <a:xfrm>
            <a:off x="0" y="246349"/>
            <a:ext cx="1752600" cy="294953"/>
          </a:xfrm>
          <a:prstGeom prst="rect">
            <a:avLst/>
          </a:prstGeom>
          <a:solidFill>
            <a:srgbClr val="FCD94B"/>
          </a:solidFill>
        </p:spPr>
        <p:txBody>
          <a:bodyPr vert="horz" wrap="square" lIns="0" tIns="78740" rIns="0" bIns="0" rtlCol="0">
            <a:spAutoFit/>
          </a:bodyPr>
          <a:lstStyle/>
          <a:p>
            <a:pPr marL="656590" algn="ctr">
              <a:lnSpc>
                <a:spcPct val="100000"/>
              </a:lnSpc>
              <a:spcBef>
                <a:spcPts val="620"/>
              </a:spcBef>
            </a:pPr>
            <a:r>
              <a:rPr lang="vi-VN" sz="1400" spc="170" dirty="0">
                <a:latin typeface="Calibri"/>
                <a:cs typeface="Calibri"/>
              </a:rPr>
              <a:t>ỨNG DỤNG</a:t>
            </a:r>
          </a:p>
        </p:txBody>
      </p:sp>
      <p:pic>
        <p:nvPicPr>
          <p:cNvPr id="5" name="object 5"/>
          <p:cNvPicPr/>
          <p:nvPr/>
        </p:nvPicPr>
        <p:blipFill>
          <a:blip r:embed="rId2" cstate="print"/>
          <a:stretch>
            <a:fillRect/>
          </a:stretch>
        </p:blipFill>
        <p:spPr>
          <a:xfrm>
            <a:off x="4830525" y="1209706"/>
            <a:ext cx="1647345" cy="1892719"/>
          </a:xfrm>
          <a:prstGeom prst="rect">
            <a:avLst/>
          </a:prstGeom>
        </p:spPr>
      </p:pic>
      <p:grpSp>
        <p:nvGrpSpPr>
          <p:cNvPr id="6" name="object 6"/>
          <p:cNvGrpSpPr/>
          <p:nvPr/>
        </p:nvGrpSpPr>
        <p:grpSpPr>
          <a:xfrm>
            <a:off x="6644057" y="1209699"/>
            <a:ext cx="2105660" cy="1648460"/>
            <a:chOff x="6644057" y="1209699"/>
            <a:chExt cx="2105660" cy="1648460"/>
          </a:xfrm>
        </p:grpSpPr>
        <p:pic>
          <p:nvPicPr>
            <p:cNvPr id="7" name="object 7"/>
            <p:cNvPicPr/>
            <p:nvPr/>
          </p:nvPicPr>
          <p:blipFill>
            <a:blip r:embed="rId3" cstate="print"/>
            <a:stretch>
              <a:fillRect/>
            </a:stretch>
          </p:blipFill>
          <p:spPr>
            <a:xfrm>
              <a:off x="7018559" y="1209699"/>
              <a:ext cx="1730788" cy="1648211"/>
            </a:xfrm>
            <a:prstGeom prst="rect">
              <a:avLst/>
            </a:prstGeom>
          </p:spPr>
        </p:pic>
        <p:sp>
          <p:nvSpPr>
            <p:cNvPr id="8" name="object 8"/>
            <p:cNvSpPr/>
            <p:nvPr/>
          </p:nvSpPr>
          <p:spPr>
            <a:xfrm>
              <a:off x="6648819" y="1838152"/>
              <a:ext cx="412115" cy="391795"/>
            </a:xfrm>
            <a:custGeom>
              <a:avLst/>
              <a:gdLst/>
              <a:ahLst/>
              <a:cxnLst/>
              <a:rect l="l" t="t" r="r" b="b"/>
              <a:pathLst>
                <a:path w="412115" h="391794">
                  <a:moveTo>
                    <a:pt x="322702" y="391280"/>
                  </a:moveTo>
                  <a:lnTo>
                    <a:pt x="205943" y="285238"/>
                  </a:lnTo>
                  <a:lnTo>
                    <a:pt x="89184" y="391280"/>
                  </a:lnTo>
                  <a:lnTo>
                    <a:pt x="0" y="293082"/>
                  </a:lnTo>
                  <a:lnTo>
                    <a:pt x="107289" y="195640"/>
                  </a:lnTo>
                  <a:lnTo>
                    <a:pt x="0" y="98197"/>
                  </a:lnTo>
                  <a:lnTo>
                    <a:pt x="89184" y="0"/>
                  </a:lnTo>
                  <a:lnTo>
                    <a:pt x="205943" y="106041"/>
                  </a:lnTo>
                  <a:lnTo>
                    <a:pt x="322702" y="0"/>
                  </a:lnTo>
                  <a:lnTo>
                    <a:pt x="411886" y="98197"/>
                  </a:lnTo>
                  <a:lnTo>
                    <a:pt x="304597" y="195640"/>
                  </a:lnTo>
                  <a:lnTo>
                    <a:pt x="411886" y="293082"/>
                  </a:lnTo>
                  <a:lnTo>
                    <a:pt x="322702" y="391280"/>
                  </a:lnTo>
                  <a:close/>
                </a:path>
              </a:pathLst>
            </a:custGeom>
            <a:solidFill>
              <a:srgbClr val="FFFFFF"/>
            </a:solidFill>
          </p:spPr>
          <p:txBody>
            <a:bodyPr wrap="square" lIns="0" tIns="0" rIns="0" bIns="0" rtlCol="0"/>
            <a:lstStyle/>
            <a:p>
              <a:endParaRPr/>
            </a:p>
          </p:txBody>
        </p:sp>
        <p:sp>
          <p:nvSpPr>
            <p:cNvPr id="9" name="object 9"/>
            <p:cNvSpPr/>
            <p:nvPr/>
          </p:nvSpPr>
          <p:spPr>
            <a:xfrm>
              <a:off x="6648819" y="1838152"/>
              <a:ext cx="412115" cy="391795"/>
            </a:xfrm>
            <a:custGeom>
              <a:avLst/>
              <a:gdLst/>
              <a:ahLst/>
              <a:cxnLst/>
              <a:rect l="l" t="t" r="r" b="b"/>
              <a:pathLst>
                <a:path w="412115" h="391794">
                  <a:moveTo>
                    <a:pt x="0" y="98197"/>
                  </a:moveTo>
                  <a:lnTo>
                    <a:pt x="89184" y="0"/>
                  </a:lnTo>
                  <a:lnTo>
                    <a:pt x="205943" y="106041"/>
                  </a:lnTo>
                  <a:lnTo>
                    <a:pt x="322702" y="0"/>
                  </a:lnTo>
                  <a:lnTo>
                    <a:pt x="411886" y="98197"/>
                  </a:lnTo>
                  <a:lnTo>
                    <a:pt x="304597" y="195640"/>
                  </a:lnTo>
                  <a:lnTo>
                    <a:pt x="411886" y="293082"/>
                  </a:lnTo>
                  <a:lnTo>
                    <a:pt x="322702" y="391280"/>
                  </a:lnTo>
                  <a:lnTo>
                    <a:pt x="205943" y="285238"/>
                  </a:lnTo>
                  <a:lnTo>
                    <a:pt x="89184" y="391280"/>
                  </a:lnTo>
                  <a:lnTo>
                    <a:pt x="0" y="293082"/>
                  </a:lnTo>
                  <a:lnTo>
                    <a:pt x="107289" y="195640"/>
                  </a:lnTo>
                  <a:lnTo>
                    <a:pt x="0" y="98197"/>
                  </a:lnTo>
                  <a:close/>
                </a:path>
              </a:pathLst>
            </a:custGeom>
            <a:ln w="9524">
              <a:solidFill>
                <a:srgbClr val="595959"/>
              </a:solidFill>
            </a:ln>
          </p:spPr>
          <p:txBody>
            <a:bodyPr wrap="square" lIns="0" tIns="0" rIns="0" bIns="0" rtlCol="0"/>
            <a:lstStyle/>
            <a:p>
              <a:endParaRPr/>
            </a:p>
          </p:txBody>
        </p:sp>
      </p:grpSp>
      <p:sp>
        <p:nvSpPr>
          <p:cNvPr id="10" name="object 10"/>
          <p:cNvSpPr txBox="1"/>
          <p:nvPr/>
        </p:nvSpPr>
        <p:spPr>
          <a:xfrm>
            <a:off x="5175275" y="3388313"/>
            <a:ext cx="3230245" cy="761365"/>
          </a:xfrm>
          <a:prstGeom prst="rect">
            <a:avLst/>
          </a:prstGeom>
        </p:spPr>
        <p:txBody>
          <a:bodyPr vert="horz" wrap="square" lIns="0" tIns="12065" rIns="0" bIns="0" rtlCol="0">
            <a:spAutoFit/>
          </a:bodyPr>
          <a:lstStyle/>
          <a:p>
            <a:pPr marL="12700" marR="5080">
              <a:lnSpc>
                <a:spcPct val="114999"/>
              </a:lnSpc>
              <a:spcBef>
                <a:spcPts val="95"/>
              </a:spcBef>
            </a:pPr>
            <a:r>
              <a:rPr sz="1400" i="1" spc="-80" dirty="0">
                <a:solidFill>
                  <a:srgbClr val="FCD94B"/>
                </a:solidFill>
                <a:latin typeface="Verdana"/>
                <a:cs typeface="Verdana"/>
              </a:rPr>
              <a:t>“</a:t>
            </a:r>
            <a:r>
              <a:rPr lang="vi-VN" sz="1400" i="1" spc="-80" dirty="0">
                <a:solidFill>
                  <a:srgbClr val="FCD94B"/>
                </a:solidFill>
                <a:latin typeface="Verdana"/>
                <a:cs typeface="Verdana"/>
              </a:rPr>
              <a:t>Mang thị trường đến phân khúc địa phương là tiềm năng vô cùng lớn</a:t>
            </a:r>
            <a:r>
              <a:rPr sz="1400" i="1" spc="-10" dirty="0">
                <a:solidFill>
                  <a:srgbClr val="FCD94B"/>
                </a:solidFill>
                <a:latin typeface="Verdana"/>
                <a:cs typeface="Verdana"/>
              </a:rPr>
              <a:t>.”</a:t>
            </a:r>
            <a:endParaRPr sz="1400" dirty="0">
              <a:latin typeface="Verdana"/>
              <a:cs typeface="Verdana"/>
            </a:endParaRPr>
          </a:p>
          <a:p>
            <a:pPr marL="12700">
              <a:lnSpc>
                <a:spcPct val="100000"/>
              </a:lnSpc>
              <a:spcBef>
                <a:spcPts val="250"/>
              </a:spcBef>
            </a:pPr>
            <a:r>
              <a:rPr sz="1400" b="1" dirty="0">
                <a:solidFill>
                  <a:srgbClr val="FCD94B"/>
                </a:solidFill>
                <a:latin typeface="Tahoma"/>
                <a:cs typeface="Tahoma"/>
              </a:rPr>
              <a:t>—Marty</a:t>
            </a:r>
            <a:r>
              <a:rPr sz="1400" b="1" spc="-25" dirty="0">
                <a:solidFill>
                  <a:srgbClr val="FCD94B"/>
                </a:solidFill>
                <a:latin typeface="Tahoma"/>
                <a:cs typeface="Tahoma"/>
              </a:rPr>
              <a:t> </a:t>
            </a:r>
            <a:r>
              <a:rPr sz="1400" b="1" spc="-20" dirty="0">
                <a:solidFill>
                  <a:srgbClr val="FCD94B"/>
                </a:solidFill>
                <a:latin typeface="Tahoma"/>
                <a:cs typeface="Tahoma"/>
              </a:rPr>
              <a:t>Bent</a:t>
            </a:r>
            <a:endParaRPr sz="1400" dirty="0">
              <a:latin typeface="Tahoma"/>
              <a:cs typeface="Tahoma"/>
            </a:endParaRPr>
          </a:p>
        </p:txBody>
      </p:sp>
      <p:sp>
        <p:nvSpPr>
          <p:cNvPr id="11" name="object 11"/>
          <p:cNvSpPr txBox="1"/>
          <p:nvPr/>
        </p:nvSpPr>
        <p:spPr>
          <a:xfrm>
            <a:off x="8049724" y="164646"/>
            <a:ext cx="953135" cy="223520"/>
          </a:xfrm>
          <a:prstGeom prst="rect">
            <a:avLst/>
          </a:prstGeom>
        </p:spPr>
        <p:txBody>
          <a:bodyPr vert="horz" wrap="square" lIns="0" tIns="12700" rIns="0" bIns="0" rtlCol="0">
            <a:spAutoFit/>
          </a:bodyPr>
          <a:lstStyle/>
          <a:p>
            <a:pPr marL="12700">
              <a:lnSpc>
                <a:spcPct val="100000"/>
              </a:lnSpc>
              <a:spcBef>
                <a:spcPts val="100"/>
              </a:spcBef>
            </a:pPr>
            <a:r>
              <a:rPr sz="1300" spc="-10" dirty="0">
                <a:solidFill>
                  <a:srgbClr val="666666"/>
                </a:solidFill>
                <a:latin typeface="Tahoma"/>
                <a:cs typeface="Tahoma"/>
              </a:rPr>
              <a:t>@anilsaidso</a:t>
            </a:r>
            <a:endParaRPr sz="1300">
              <a:latin typeface="Tahoma"/>
              <a:cs typeface="Tahom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CD94B"/>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2413</TotalTime>
  <Words>4125</Words>
  <Application>Microsoft Office PowerPoint</Application>
  <PresentationFormat>On-screen Show (16:9)</PresentationFormat>
  <Paragraphs>238</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Tahoma</vt:lpstr>
      <vt:lpstr>Verdana</vt:lpstr>
      <vt:lpstr>Office Theme</vt:lpstr>
      <vt:lpstr>TRANH CÃI BITCOIN</vt:lpstr>
      <vt:lpstr>PowerPoint Presentation</vt:lpstr>
      <vt:lpstr> Có 3 Loại  phê bình thường gặp</vt:lpstr>
      <vt:lpstr>BONGBÓNG GIÁ</vt:lpstr>
      <vt:lpstr>Khi số người dùng tăng lên, bitcoin sẽ trở nên an toàn hơn, và cũng có nghĩa là biến động giá và tiềm năng tăng trưởng sẽ giảm đi.</vt:lpstr>
      <vt:lpstr>KHÔNG ĐẢM BẢO </vt:lpstr>
      <vt:lpstr>SẼ BỊ LỖI THỜI Bitcoin hiện đại diện cho sự khan hiếm tuyệt đối duy nhất được phát hiện trong kỷ nguyên số. Đây là một sự kiện hiếm có và không thể lặp lại, có thể ví sự kiện này giống như việc phát hiện lửa, điện hoặc toán học. Mọi so sánh hay cạnh tranh với bitcoin theo khía cạnh này đều vô lý và không thể xảy ra được vì không có mức độ nào cao hơn sự khan hiếm tuyệt đối.</vt:lpstr>
      <vt:lpstr>HAO PHÍ  NĂNG LƯỢNG</vt:lpstr>
      <vt:lpstr>Kinh tế hóa  năng lượng Dư thừa </vt:lpstr>
      <vt:lpstr>PHỤ THUỘC INTERNET</vt:lpstr>
      <vt:lpstr>Giao dịch Bitcoin Ofﬂine</vt:lpstr>
      <vt:lpstr>Tiếp tay TỘI PHẠM</vt:lpstr>
      <vt:lpstr>BÁN HÀNG  ĐA CẤP</vt:lpstr>
      <vt:lpstr>C H Ậ M</vt:lpstr>
      <vt:lpstr>LŨNG ĐOẠN NGUỒN CUNG</vt:lpstr>
      <vt:lpstr>SẼ BỊ CẤM</vt:lpstr>
      <vt:lpstr>SỞ HỮU TẬP TRUNG</vt:lpstr>
      <vt:lpstr>SẢN XUẤT TẬP TRUNG</vt:lpstr>
      <vt:lpstr>QUÁ MẮC</vt:lpstr>
      <vt:lpstr>PHÍ GIAO DỊCH CAO</vt:lpstr>
      <vt:lpstr>SẼ BỊ GOM HÀNG Chiến lược đầu tư thường được sử dụng trong thời đại sử dụng đòn bẩy tài chính giá rẻ là tích trữ tiền/tài sản có giá, điều này khiến những người giữ Bitcoin không muốn bán mà chỉ đơn giản là ôm tài sản và đợi giá trị của nó tăng lên.</vt:lpstr>
      <vt:lpstr>CÓ THỂ BỊ SAO CHÉP</vt:lpstr>
      <vt:lpstr>TRỞ THÀNH BITCOINER</vt:lpstr>
      <vt:lpstr>Thước đo Lập luận Graham Trích từ ‘How to Disagree’ (2008) của Paul Graham</vt:lpstr>
      <vt:lpstr>4 ĐIỂM Chỉ trích Bitcoin Theo Alex Gladstein</vt:lpstr>
      <vt:lpstr>Cám 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Bitcoin Fallacies by Anil</dc:title>
  <cp:lastModifiedBy>Anh LA</cp:lastModifiedBy>
  <cp:revision>554</cp:revision>
  <dcterms:created xsi:type="dcterms:W3CDTF">2024-04-27T00:36:45Z</dcterms:created>
  <dcterms:modified xsi:type="dcterms:W3CDTF">2024-05-23T14:57:51Z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